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51" r:id="rId2"/>
    <p:sldId id="371" r:id="rId3"/>
    <p:sldId id="352" r:id="rId4"/>
    <p:sldId id="355" r:id="rId5"/>
    <p:sldId id="353" r:id="rId6"/>
    <p:sldId id="357" r:id="rId7"/>
    <p:sldId id="354" r:id="rId8"/>
    <p:sldId id="369" r:id="rId9"/>
    <p:sldId id="368" r:id="rId10"/>
    <p:sldId id="364" r:id="rId11"/>
    <p:sldId id="373" r:id="rId1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9FF"/>
    <a:srgbClr val="A7A7FF"/>
    <a:srgbClr val="3333FF"/>
    <a:srgbClr val="002D86"/>
    <a:srgbClr val="9933FF"/>
    <a:srgbClr val="A74FFF"/>
    <a:srgbClr val="FFFF11"/>
    <a:srgbClr val="FFFF69"/>
    <a:srgbClr val="FFF0D9"/>
    <a:srgbClr val="FFF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77" autoAdjust="0"/>
    <p:restoredTop sz="93630" autoAdjust="0"/>
  </p:normalViewPr>
  <p:slideViewPr>
    <p:cSldViewPr>
      <p:cViewPr varScale="1">
        <p:scale>
          <a:sx n="109" d="100"/>
          <a:sy n="109" d="100"/>
        </p:scale>
        <p:origin x="-1350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9CCA2D-9418-4D10-A1A0-4EFFE01C4FC0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023DB84-6C8B-45C4-9F50-617DCC967619}">
      <dgm:prSet phldrT="[Текст]" custT="1"/>
      <dgm:spPr/>
      <dgm:t>
        <a:bodyPr/>
        <a:lstStyle/>
        <a:p>
          <a:r>
            <a:rPr lang="ru-RU" sz="1400" b="1" dirty="0"/>
            <a:t>на поиск работы </a:t>
          </a:r>
        </a:p>
      </dgm:t>
    </dgm:pt>
    <dgm:pt modelId="{0F798385-AD73-4BD5-9C3A-A59FA8F33D8F}" type="parTrans" cxnId="{398EB7EF-A909-4295-8F78-FB8BC5D7BE7E}">
      <dgm:prSet/>
      <dgm:spPr/>
      <dgm:t>
        <a:bodyPr/>
        <a:lstStyle/>
        <a:p>
          <a:endParaRPr lang="ru-RU"/>
        </a:p>
      </dgm:t>
    </dgm:pt>
    <dgm:pt modelId="{CA829368-7326-4F95-BE27-B0561385E89F}" type="sibTrans" cxnId="{398EB7EF-A909-4295-8F78-FB8BC5D7BE7E}">
      <dgm:prSet/>
      <dgm:spPr/>
      <dgm:t>
        <a:bodyPr/>
        <a:lstStyle/>
        <a:p>
          <a:endParaRPr lang="ru-RU"/>
        </a:p>
      </dgm:t>
    </dgm:pt>
    <dgm:pt modelId="{4A5876B4-B001-4B27-84FC-A3645A80C4BF}">
      <dgm:prSet phldrT="[Текст]" custT="1"/>
      <dgm:spPr>
        <a:gradFill rotWithShape="0">
          <a:gsLst>
            <a:gs pos="51000">
              <a:schemeClr val="bg1"/>
            </a:gs>
            <a:gs pos="0">
              <a:srgbClr val="C489FF"/>
            </a:gs>
            <a:gs pos="100000">
              <a:srgbClr val="C489FF"/>
            </a:gs>
          </a:gsLst>
          <a:lin ang="5400000" scaled="1"/>
        </a:gradFill>
        <a:ln>
          <a:noFill/>
        </a:ln>
      </dgm:spPr>
      <dgm:t>
        <a:bodyPr/>
        <a:lstStyle/>
        <a:p>
          <a:r>
            <a:rPr lang="ru-RU" sz="1400" dirty="0"/>
            <a:t>не более чем на 9 месяцев</a:t>
          </a:r>
        </a:p>
      </dgm:t>
    </dgm:pt>
    <dgm:pt modelId="{B69EB0E4-3DAE-4F75-923E-FA262301AABA}" type="parTrans" cxnId="{F40C876F-665F-40C5-9BB3-E3473C88D370}">
      <dgm:prSet/>
      <dgm:spPr/>
      <dgm:t>
        <a:bodyPr/>
        <a:lstStyle/>
        <a:p>
          <a:endParaRPr lang="ru-RU"/>
        </a:p>
      </dgm:t>
    </dgm:pt>
    <dgm:pt modelId="{E1A94982-6BA7-41A2-8EAF-97A7A4C60090}" type="sibTrans" cxnId="{F40C876F-665F-40C5-9BB3-E3473C88D370}">
      <dgm:prSet/>
      <dgm:spPr/>
      <dgm:t>
        <a:bodyPr/>
        <a:lstStyle/>
        <a:p>
          <a:endParaRPr lang="ru-RU"/>
        </a:p>
      </dgm:t>
    </dgm:pt>
    <dgm:pt modelId="{49EA36F4-4A7A-47A9-BCBA-84664ECEFC9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altLang="ru-RU" sz="1300" b="1" dirty="0">
              <a:solidFill>
                <a:schemeClr val="bg1"/>
              </a:solidFill>
            </a:rPr>
            <a:t>на осуществление индивидуальной предпринимательской деятельности</a:t>
          </a:r>
        </a:p>
        <a:p>
          <a:pPr>
            <a:lnSpc>
              <a:spcPct val="100000"/>
            </a:lnSpc>
          </a:pPr>
          <a:r>
            <a:rPr lang="ru-RU" sz="1300" b="1" dirty="0">
              <a:solidFill>
                <a:schemeClr val="bg1"/>
              </a:solidFill>
            </a:rPr>
            <a:t>*</a:t>
          </a:r>
        </a:p>
        <a:p>
          <a:pPr>
            <a:lnSpc>
              <a:spcPct val="100000"/>
            </a:lnSpc>
          </a:pPr>
          <a:r>
            <a:rPr lang="ru-RU" altLang="ru-RU" sz="1300" b="1" dirty="0">
              <a:solidFill>
                <a:schemeClr val="bg1"/>
              </a:solidFill>
            </a:rPr>
            <a:t>на ведение личного подсобного хозяйства (приобретение скота, птицы, пчел, строительство и ремонт строений для их содержания, приобретение сельскохозяйственной техники)</a:t>
          </a:r>
        </a:p>
        <a:p>
          <a:pPr>
            <a:lnSpc>
              <a:spcPct val="100000"/>
            </a:lnSpc>
          </a:pPr>
          <a:r>
            <a:rPr lang="ru-RU" altLang="ru-RU" sz="1300" b="1" dirty="0">
              <a:solidFill>
                <a:schemeClr val="bg1"/>
              </a:solidFill>
            </a:rPr>
            <a:t>*</a:t>
          </a:r>
        </a:p>
        <a:p>
          <a:pPr>
            <a:lnSpc>
              <a:spcPct val="100000"/>
            </a:lnSpc>
          </a:pPr>
          <a:r>
            <a:rPr lang="ru-RU" sz="1300" b="1" dirty="0"/>
            <a:t>на осуществление ремонта жилья для подготовки к отопительному периоду</a:t>
          </a:r>
        </a:p>
        <a:p>
          <a:pPr>
            <a:lnSpc>
              <a:spcPct val="100000"/>
            </a:lnSpc>
          </a:pPr>
          <a:r>
            <a:rPr lang="ru-RU" sz="1300" b="1" dirty="0"/>
            <a:t>*</a:t>
          </a:r>
        </a:p>
        <a:p>
          <a:pPr>
            <a:lnSpc>
              <a:spcPct val="100000"/>
            </a:lnSpc>
          </a:pPr>
          <a:r>
            <a:rPr lang="ru-RU" sz="1300" b="1" dirty="0"/>
            <a:t>на приобретение и установка теплиц, приобретение посадочного материала, удобрений, специального инвентаря для ведения садоводства и огородничества</a:t>
          </a:r>
        </a:p>
        <a:p>
          <a:pPr>
            <a:lnSpc>
              <a:spcPct val="100000"/>
            </a:lnSpc>
          </a:pPr>
          <a:r>
            <a:rPr lang="ru-RU" sz="1300" b="1" dirty="0"/>
            <a:t>*</a:t>
          </a:r>
        </a:p>
        <a:p>
          <a:pPr>
            <a:lnSpc>
              <a:spcPct val="100000"/>
            </a:lnSpc>
          </a:pPr>
          <a:r>
            <a:rPr lang="ru-RU" sz="1300" b="1" dirty="0"/>
            <a:t>на приобретение оборудования для изготовления швейных изделий</a:t>
          </a:r>
          <a:endParaRPr lang="ru-RU" sz="1300" b="1" dirty="0">
            <a:solidFill>
              <a:schemeClr val="bg1"/>
            </a:solidFill>
          </a:endParaRPr>
        </a:p>
      </dgm:t>
    </dgm:pt>
    <dgm:pt modelId="{246F382C-D0B1-4DCA-9F2C-A23970AE7EB9}" type="parTrans" cxnId="{DD6DC989-D5B6-46C0-8586-7C9A427D4C6F}">
      <dgm:prSet/>
      <dgm:spPr/>
      <dgm:t>
        <a:bodyPr/>
        <a:lstStyle/>
        <a:p>
          <a:endParaRPr lang="ru-RU"/>
        </a:p>
      </dgm:t>
    </dgm:pt>
    <dgm:pt modelId="{F131620F-5BC7-4EC8-9CC2-51C544CB709C}" type="sibTrans" cxnId="{DD6DC989-D5B6-46C0-8586-7C9A427D4C6F}">
      <dgm:prSet/>
      <dgm:spPr/>
      <dgm:t>
        <a:bodyPr/>
        <a:lstStyle/>
        <a:p>
          <a:endParaRPr lang="ru-RU"/>
        </a:p>
      </dgm:t>
    </dgm:pt>
    <dgm:pt modelId="{C708F16E-1123-4FAD-90A5-BA130C17F196}">
      <dgm:prSet phldrT="[Текст]" custT="1"/>
      <dgm:spPr>
        <a:gradFill rotWithShape="0">
          <a:gsLst>
            <a:gs pos="51000">
              <a:schemeClr val="accent5">
                <a:lumMod val="5000"/>
                <a:lumOff val="95000"/>
              </a:schemeClr>
            </a:gs>
            <a:gs pos="0">
              <a:srgbClr val="A7A7FF"/>
            </a:gs>
            <a:gs pos="100000">
              <a:srgbClr val="A7A7FF"/>
            </a:gs>
          </a:gsLst>
          <a:lin ang="5400000" scaled="1"/>
        </a:gradFill>
      </dgm:spPr>
      <dgm:t>
        <a:bodyPr/>
        <a:lstStyle/>
        <a:p>
          <a:r>
            <a:rPr lang="ru-RU" sz="1400" dirty="0"/>
            <a:t>не более чем на 12 месяцев</a:t>
          </a:r>
        </a:p>
      </dgm:t>
    </dgm:pt>
    <dgm:pt modelId="{D40661E2-0CCF-4CB9-A47C-78C9811173D3}" type="parTrans" cxnId="{61CFBC15-ABA7-4D62-96E5-FB24A13699EB}">
      <dgm:prSet/>
      <dgm:spPr/>
      <dgm:t>
        <a:bodyPr/>
        <a:lstStyle/>
        <a:p>
          <a:endParaRPr lang="ru-RU"/>
        </a:p>
      </dgm:t>
    </dgm:pt>
    <dgm:pt modelId="{C39556EF-32B5-43B7-B387-861A0F72ED13}" type="sibTrans" cxnId="{61CFBC15-ABA7-4D62-96E5-FB24A13699EB}">
      <dgm:prSet/>
      <dgm:spPr/>
      <dgm:t>
        <a:bodyPr/>
        <a:lstStyle/>
        <a:p>
          <a:endParaRPr lang="ru-RU"/>
        </a:p>
      </dgm:t>
    </dgm:pt>
    <dgm:pt modelId="{A24101A7-0A2F-4070-A594-BDA3F1A7F891}">
      <dgm:prSet phldrT="[Текст]" custT="1"/>
      <dgm:spPr/>
      <dgm:t>
        <a:bodyPr/>
        <a:lstStyle/>
        <a:p>
          <a:r>
            <a:rPr lang="ru-RU" altLang="ru-RU" sz="1400" b="1" dirty="0">
              <a:solidFill>
                <a:schemeClr val="bg1"/>
              </a:solidFill>
            </a:rPr>
            <a:t>на осуществление мероприятий, направленных на преодоление гражданином трудной жизненной ситуации</a:t>
          </a:r>
          <a:endParaRPr lang="ru-RU" sz="1400" dirty="0">
            <a:solidFill>
              <a:schemeClr val="bg1"/>
            </a:solidFill>
          </a:endParaRPr>
        </a:p>
      </dgm:t>
    </dgm:pt>
    <dgm:pt modelId="{DD7A0016-BC7F-4795-A496-6F4B9499499C}" type="parTrans" cxnId="{A55A230A-38DB-4269-AD85-8936259667FA}">
      <dgm:prSet/>
      <dgm:spPr/>
      <dgm:t>
        <a:bodyPr/>
        <a:lstStyle/>
        <a:p>
          <a:endParaRPr lang="ru-RU"/>
        </a:p>
      </dgm:t>
    </dgm:pt>
    <dgm:pt modelId="{2287CCE1-0E6F-4015-82A3-DD00A6203B8D}" type="sibTrans" cxnId="{A55A230A-38DB-4269-AD85-8936259667FA}">
      <dgm:prSet/>
      <dgm:spPr/>
      <dgm:t>
        <a:bodyPr/>
        <a:lstStyle/>
        <a:p>
          <a:endParaRPr lang="ru-RU"/>
        </a:p>
      </dgm:t>
    </dgm:pt>
    <dgm:pt modelId="{12030861-B571-4D02-A449-52A4A662797B}">
      <dgm:prSet phldrT="[Текст]" custT="1"/>
      <dgm:spPr>
        <a:gradFill rotWithShape="0">
          <a:gsLst>
            <a:gs pos="51000">
              <a:schemeClr val="accent5">
                <a:lumMod val="5000"/>
                <a:lumOff val="95000"/>
              </a:schemeClr>
            </a:gs>
            <a:gs pos="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45000"/>
                <a:lumOff val="55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r>
            <a:rPr lang="ru-RU" sz="1400" dirty="0"/>
            <a:t>не более чем на 6 месяцев </a:t>
          </a:r>
        </a:p>
      </dgm:t>
    </dgm:pt>
    <dgm:pt modelId="{D9515ABC-7FC9-4FE7-BCAB-B35B03557ED1}" type="sibTrans" cxnId="{9733F549-9478-4718-AD71-349FF1978D1C}">
      <dgm:prSet/>
      <dgm:spPr/>
      <dgm:t>
        <a:bodyPr/>
        <a:lstStyle/>
        <a:p>
          <a:endParaRPr lang="ru-RU"/>
        </a:p>
      </dgm:t>
    </dgm:pt>
    <dgm:pt modelId="{79FDF704-0FE1-4D3E-9FD5-3B774EB44397}" type="parTrans" cxnId="{9733F549-9478-4718-AD71-349FF1978D1C}">
      <dgm:prSet/>
      <dgm:spPr/>
      <dgm:t>
        <a:bodyPr/>
        <a:lstStyle/>
        <a:p>
          <a:endParaRPr lang="ru-RU"/>
        </a:p>
      </dgm:t>
    </dgm:pt>
    <dgm:pt modelId="{FD4B2B0B-2628-43B8-AA67-EF652A408BD3}" type="pres">
      <dgm:prSet presAssocID="{409CCA2D-9418-4D10-A1A0-4EFFE01C4F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ED9AEB-4BBB-48B8-B08F-731C2D11C023}" type="pres">
      <dgm:prSet presAssocID="{A023DB84-6C8B-45C4-9F50-617DCC967619}" presName="linNode" presStyleCnt="0"/>
      <dgm:spPr/>
    </dgm:pt>
    <dgm:pt modelId="{56E175D4-28F9-4266-92F6-0F79141C7BD7}" type="pres">
      <dgm:prSet presAssocID="{A023DB84-6C8B-45C4-9F50-617DCC967619}" presName="parentText" presStyleLbl="node1" presStyleIdx="0" presStyleCnt="3" custScaleX="284535" custScaleY="20465" custLinFactNeighborX="-14" custLinFactNeighborY="-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29950-0BDC-4BF7-923F-8F44D72E9688}" type="pres">
      <dgm:prSet presAssocID="{A023DB84-6C8B-45C4-9F50-617DCC967619}" presName="descendantText" presStyleLbl="alignAccFollowNode1" presStyleIdx="0" presStyleCnt="3" custScaleX="67781" custScaleY="25579" custLinFactNeighborX="-5854" custLinFactNeighborY="-1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2AB8E-A385-4382-8B00-9515CD90DF2B}" type="pres">
      <dgm:prSet presAssocID="{CA829368-7326-4F95-BE27-B0561385E89F}" presName="sp" presStyleCnt="0"/>
      <dgm:spPr/>
    </dgm:pt>
    <dgm:pt modelId="{D861D7FB-DA9A-4851-BBF9-DEA7DFF6499F}" type="pres">
      <dgm:prSet presAssocID="{49EA36F4-4A7A-47A9-BCBA-84664ECEFC9F}" presName="linNode" presStyleCnt="0"/>
      <dgm:spPr/>
    </dgm:pt>
    <dgm:pt modelId="{2680D7C3-43A8-4835-9AFF-385FA7D962BD}" type="pres">
      <dgm:prSet presAssocID="{49EA36F4-4A7A-47A9-BCBA-84664ECEFC9F}" presName="parentText" presStyleLbl="node1" presStyleIdx="1" presStyleCnt="3" custScaleX="507491" custScaleY="97452" custLinFactNeighborX="-34" custLinFactNeighborY="-22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6ACF9-0FBB-4674-8B2C-45C47E7D777C}" type="pres">
      <dgm:prSet presAssocID="{49EA36F4-4A7A-47A9-BCBA-84664ECEFC9F}" presName="descendantText" presStyleLbl="alignAccFollowNode1" presStyleIdx="1" presStyleCnt="3" custScaleX="116909" custScaleY="110194" custLinFactNeighborX="-8845" custLinFactNeighborY="-1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9D4BA-D64A-4BDF-9544-F6402FA57473}" type="pres">
      <dgm:prSet presAssocID="{F131620F-5BC7-4EC8-9CC2-51C544CB709C}" presName="sp" presStyleCnt="0"/>
      <dgm:spPr/>
    </dgm:pt>
    <dgm:pt modelId="{C06DAFA7-0D94-4DC3-9C79-1EDAFF6034F7}" type="pres">
      <dgm:prSet presAssocID="{A24101A7-0A2F-4070-A594-BDA3F1A7F891}" presName="linNode" presStyleCnt="0"/>
      <dgm:spPr/>
    </dgm:pt>
    <dgm:pt modelId="{5810E1F0-47F4-4C2F-B5AE-8EF14C1BE17E}" type="pres">
      <dgm:prSet presAssocID="{A24101A7-0A2F-4070-A594-BDA3F1A7F891}" presName="parentText" presStyleLbl="node1" presStyleIdx="2" presStyleCnt="3" custScaleX="471830" custScaleY="21624" custLinFactNeighborX="-47" custLinFactNeighborY="-54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9BA10-5E9E-4188-A8B4-594D67B3BA7E}" type="pres">
      <dgm:prSet presAssocID="{A24101A7-0A2F-4070-A594-BDA3F1A7F891}" presName="descendantText" presStyleLbl="alignAccFollowNode1" presStyleIdx="2" presStyleCnt="3" custScaleX="108422" custScaleY="27113" custLinFactNeighborX="-12153" custLinFactNeighborY="-6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0C876F-665F-40C5-9BB3-E3473C88D370}" srcId="{A023DB84-6C8B-45C4-9F50-617DCC967619}" destId="{4A5876B4-B001-4B27-84FC-A3645A80C4BF}" srcOrd="0" destOrd="0" parTransId="{B69EB0E4-3DAE-4F75-923E-FA262301AABA}" sibTransId="{E1A94982-6BA7-41A2-8EAF-97A7A4C60090}"/>
    <dgm:cxn modelId="{1411EB0D-6F24-4ACE-AB6E-DC5B15B119DC}" type="presOf" srcId="{A023DB84-6C8B-45C4-9F50-617DCC967619}" destId="{56E175D4-28F9-4266-92F6-0F79141C7BD7}" srcOrd="0" destOrd="0" presId="urn:microsoft.com/office/officeart/2005/8/layout/vList5"/>
    <dgm:cxn modelId="{A55A230A-38DB-4269-AD85-8936259667FA}" srcId="{409CCA2D-9418-4D10-A1A0-4EFFE01C4FC0}" destId="{A24101A7-0A2F-4070-A594-BDA3F1A7F891}" srcOrd="2" destOrd="0" parTransId="{DD7A0016-BC7F-4795-A496-6F4B9499499C}" sibTransId="{2287CCE1-0E6F-4015-82A3-DD00A6203B8D}"/>
    <dgm:cxn modelId="{D168D164-D939-4DC9-8DBA-36E36C2AE681}" type="presOf" srcId="{C708F16E-1123-4FAD-90A5-BA130C17F196}" destId="{3AA6ACF9-0FBB-4674-8B2C-45C47E7D777C}" srcOrd="0" destOrd="0" presId="urn:microsoft.com/office/officeart/2005/8/layout/vList5"/>
    <dgm:cxn modelId="{AD744CEC-D69F-4016-BF93-41CDDC4A86D7}" type="presOf" srcId="{12030861-B571-4D02-A449-52A4A662797B}" destId="{6979BA10-5E9E-4188-A8B4-594D67B3BA7E}" srcOrd="0" destOrd="0" presId="urn:microsoft.com/office/officeart/2005/8/layout/vList5"/>
    <dgm:cxn modelId="{629F2EB2-74A3-4935-99C1-A8D72A6A8DA0}" type="presOf" srcId="{49EA36F4-4A7A-47A9-BCBA-84664ECEFC9F}" destId="{2680D7C3-43A8-4835-9AFF-385FA7D962BD}" srcOrd="0" destOrd="0" presId="urn:microsoft.com/office/officeart/2005/8/layout/vList5"/>
    <dgm:cxn modelId="{44C7E971-21AA-40EA-96B7-EC1DDB9ADF42}" type="presOf" srcId="{A24101A7-0A2F-4070-A594-BDA3F1A7F891}" destId="{5810E1F0-47F4-4C2F-B5AE-8EF14C1BE17E}" srcOrd="0" destOrd="0" presId="urn:microsoft.com/office/officeart/2005/8/layout/vList5"/>
    <dgm:cxn modelId="{398EB7EF-A909-4295-8F78-FB8BC5D7BE7E}" srcId="{409CCA2D-9418-4D10-A1A0-4EFFE01C4FC0}" destId="{A023DB84-6C8B-45C4-9F50-617DCC967619}" srcOrd="0" destOrd="0" parTransId="{0F798385-AD73-4BD5-9C3A-A59FA8F33D8F}" sibTransId="{CA829368-7326-4F95-BE27-B0561385E89F}"/>
    <dgm:cxn modelId="{81387E94-9A27-480F-AC44-4D81CCD8446F}" type="presOf" srcId="{409CCA2D-9418-4D10-A1A0-4EFFE01C4FC0}" destId="{FD4B2B0B-2628-43B8-AA67-EF652A408BD3}" srcOrd="0" destOrd="0" presId="urn:microsoft.com/office/officeart/2005/8/layout/vList5"/>
    <dgm:cxn modelId="{DD6DC989-D5B6-46C0-8586-7C9A427D4C6F}" srcId="{409CCA2D-9418-4D10-A1A0-4EFFE01C4FC0}" destId="{49EA36F4-4A7A-47A9-BCBA-84664ECEFC9F}" srcOrd="1" destOrd="0" parTransId="{246F382C-D0B1-4DCA-9F2C-A23970AE7EB9}" sibTransId="{F131620F-5BC7-4EC8-9CC2-51C544CB709C}"/>
    <dgm:cxn modelId="{B5AE4418-F070-4A6E-B8D2-47C52FDB8D88}" type="presOf" srcId="{4A5876B4-B001-4B27-84FC-A3645A80C4BF}" destId="{82829950-0BDC-4BF7-923F-8F44D72E9688}" srcOrd="0" destOrd="0" presId="urn:microsoft.com/office/officeart/2005/8/layout/vList5"/>
    <dgm:cxn modelId="{61CFBC15-ABA7-4D62-96E5-FB24A13699EB}" srcId="{49EA36F4-4A7A-47A9-BCBA-84664ECEFC9F}" destId="{C708F16E-1123-4FAD-90A5-BA130C17F196}" srcOrd="0" destOrd="0" parTransId="{D40661E2-0CCF-4CB9-A47C-78C9811173D3}" sibTransId="{C39556EF-32B5-43B7-B387-861A0F72ED13}"/>
    <dgm:cxn modelId="{9733F549-9478-4718-AD71-349FF1978D1C}" srcId="{A24101A7-0A2F-4070-A594-BDA3F1A7F891}" destId="{12030861-B571-4D02-A449-52A4A662797B}" srcOrd="0" destOrd="0" parTransId="{79FDF704-0FE1-4D3E-9FD5-3B774EB44397}" sibTransId="{D9515ABC-7FC9-4FE7-BCAB-B35B03557ED1}"/>
    <dgm:cxn modelId="{74BBC8D4-6270-4B6D-9B9E-32C8FB621D52}" type="presParOf" srcId="{FD4B2B0B-2628-43B8-AA67-EF652A408BD3}" destId="{C7ED9AEB-4BBB-48B8-B08F-731C2D11C023}" srcOrd="0" destOrd="0" presId="urn:microsoft.com/office/officeart/2005/8/layout/vList5"/>
    <dgm:cxn modelId="{C0581FA1-84EA-4716-A4F1-40C9639FF448}" type="presParOf" srcId="{C7ED9AEB-4BBB-48B8-B08F-731C2D11C023}" destId="{56E175D4-28F9-4266-92F6-0F79141C7BD7}" srcOrd="0" destOrd="0" presId="urn:microsoft.com/office/officeart/2005/8/layout/vList5"/>
    <dgm:cxn modelId="{F7F4E5E7-A464-47E2-A7DC-26A22137011A}" type="presParOf" srcId="{C7ED9AEB-4BBB-48B8-B08F-731C2D11C023}" destId="{82829950-0BDC-4BF7-923F-8F44D72E9688}" srcOrd="1" destOrd="0" presId="urn:microsoft.com/office/officeart/2005/8/layout/vList5"/>
    <dgm:cxn modelId="{D43E146E-2899-4CEE-A24D-530D71FCA38C}" type="presParOf" srcId="{FD4B2B0B-2628-43B8-AA67-EF652A408BD3}" destId="{A152AB8E-A385-4382-8B00-9515CD90DF2B}" srcOrd="1" destOrd="0" presId="urn:microsoft.com/office/officeart/2005/8/layout/vList5"/>
    <dgm:cxn modelId="{303F09B3-95B2-4F07-9125-00BB0D62AEE1}" type="presParOf" srcId="{FD4B2B0B-2628-43B8-AA67-EF652A408BD3}" destId="{D861D7FB-DA9A-4851-BBF9-DEA7DFF6499F}" srcOrd="2" destOrd="0" presId="urn:microsoft.com/office/officeart/2005/8/layout/vList5"/>
    <dgm:cxn modelId="{5ED9CAB4-8575-4962-9A86-A8B6C61DBF9D}" type="presParOf" srcId="{D861D7FB-DA9A-4851-BBF9-DEA7DFF6499F}" destId="{2680D7C3-43A8-4835-9AFF-385FA7D962BD}" srcOrd="0" destOrd="0" presId="urn:microsoft.com/office/officeart/2005/8/layout/vList5"/>
    <dgm:cxn modelId="{DAA72E68-FAEF-41E8-B5AF-8728D8CDC0F3}" type="presParOf" srcId="{D861D7FB-DA9A-4851-BBF9-DEA7DFF6499F}" destId="{3AA6ACF9-0FBB-4674-8B2C-45C47E7D777C}" srcOrd="1" destOrd="0" presId="urn:microsoft.com/office/officeart/2005/8/layout/vList5"/>
    <dgm:cxn modelId="{B97F1F0D-9F9A-48CB-815C-07ED78C1DDD9}" type="presParOf" srcId="{FD4B2B0B-2628-43B8-AA67-EF652A408BD3}" destId="{6769D4BA-D64A-4BDF-9544-F6402FA57473}" srcOrd="3" destOrd="0" presId="urn:microsoft.com/office/officeart/2005/8/layout/vList5"/>
    <dgm:cxn modelId="{744C67C0-13F9-43C5-BBC8-C44D4D9CC513}" type="presParOf" srcId="{FD4B2B0B-2628-43B8-AA67-EF652A408BD3}" destId="{C06DAFA7-0D94-4DC3-9C79-1EDAFF6034F7}" srcOrd="4" destOrd="0" presId="urn:microsoft.com/office/officeart/2005/8/layout/vList5"/>
    <dgm:cxn modelId="{982FD5CD-31E3-47E3-AF1E-C1E6C420FCBF}" type="presParOf" srcId="{C06DAFA7-0D94-4DC3-9C79-1EDAFF6034F7}" destId="{5810E1F0-47F4-4C2F-B5AE-8EF14C1BE17E}" srcOrd="0" destOrd="0" presId="urn:microsoft.com/office/officeart/2005/8/layout/vList5"/>
    <dgm:cxn modelId="{A84F3C91-0CB7-4F5F-A186-994E1E27C378}" type="presParOf" srcId="{C06DAFA7-0D94-4DC3-9C79-1EDAFF6034F7}" destId="{6979BA10-5E9E-4188-A8B4-594D67B3BA7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B05E28-8F8B-4433-B320-31F87D43FAD8}" type="doc">
      <dgm:prSet loTypeId="urn:microsoft.com/office/officeart/2005/8/layout/radia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F236F96-3297-4882-BED2-B58C4784D413}" type="pres">
      <dgm:prSet presAssocID="{76B05E28-8F8B-4433-B320-31F87D43FAD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A0C2FE81-4ED5-401A-9782-E0948165AAC3}" type="presOf" srcId="{76B05E28-8F8B-4433-B320-31F87D43FAD8}" destId="{4F236F96-3297-4882-BED2-B58C4784D413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29950-0BDC-4BF7-923F-8F44D72E9688}">
      <dsp:nvSpPr>
        <dsp:cNvPr id="0" name=""/>
        <dsp:cNvSpPr/>
      </dsp:nvSpPr>
      <dsp:spPr>
        <a:xfrm rot="5400000">
          <a:off x="7622332" y="-1084914"/>
          <a:ext cx="656870" cy="2826700"/>
        </a:xfrm>
        <a:prstGeom prst="round2SameRect">
          <a:avLst/>
        </a:prstGeom>
        <a:gradFill rotWithShape="0">
          <a:gsLst>
            <a:gs pos="51000">
              <a:schemeClr val="bg1"/>
            </a:gs>
            <a:gs pos="0">
              <a:srgbClr val="C489FF"/>
            </a:gs>
            <a:gs pos="100000">
              <a:srgbClr val="C489FF"/>
            </a:gs>
          </a:gsLst>
          <a:lin ang="5400000" scaled="1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не более чем на 9 месяцев</a:t>
          </a:r>
        </a:p>
      </dsp:txBody>
      <dsp:txXfrm rot="-5400000">
        <a:off x="6537417" y="32067"/>
        <a:ext cx="2794634" cy="592738"/>
      </dsp:txXfrm>
    </dsp:sp>
    <dsp:sp modelId="{56E175D4-28F9-4266-92F6-0F79141C7BD7}">
      <dsp:nvSpPr>
        <dsp:cNvPr id="0" name=""/>
        <dsp:cNvSpPr/>
      </dsp:nvSpPr>
      <dsp:spPr>
        <a:xfrm>
          <a:off x="0" y="1511"/>
          <a:ext cx="6674673" cy="6569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на поиск работы </a:t>
          </a:r>
        </a:p>
      </dsp:txBody>
      <dsp:txXfrm>
        <a:off x="32069" y="33580"/>
        <a:ext cx="6610535" cy="592790"/>
      </dsp:txXfrm>
    </dsp:sp>
    <dsp:sp modelId="{3AA6ACF9-0FBB-4674-8B2C-45C47E7D777C}">
      <dsp:nvSpPr>
        <dsp:cNvPr id="0" name=""/>
        <dsp:cNvSpPr/>
      </dsp:nvSpPr>
      <dsp:spPr>
        <a:xfrm rot="5400000">
          <a:off x="6589012" y="954362"/>
          <a:ext cx="2829790" cy="2760703"/>
        </a:xfrm>
        <a:prstGeom prst="round2SameRect">
          <a:avLst/>
        </a:prstGeom>
        <a:gradFill rotWithShape="0">
          <a:gsLst>
            <a:gs pos="51000">
              <a:schemeClr val="accent5">
                <a:lumMod val="5000"/>
                <a:lumOff val="95000"/>
              </a:schemeClr>
            </a:gs>
            <a:gs pos="0">
              <a:srgbClr val="A7A7FF"/>
            </a:gs>
            <a:gs pos="100000">
              <a:srgbClr val="A7A7FF"/>
            </a:gs>
          </a:gsLst>
          <a:lin ang="5400000" scaled="1"/>
        </a:gra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не более чем на 12 месяцев</a:t>
          </a:r>
        </a:p>
      </dsp:txBody>
      <dsp:txXfrm rot="-5400000">
        <a:off x="6623556" y="1054584"/>
        <a:ext cx="2625937" cy="2560258"/>
      </dsp:txXfrm>
    </dsp:sp>
    <dsp:sp modelId="{2680D7C3-43A8-4835-9AFF-385FA7D962BD}">
      <dsp:nvSpPr>
        <dsp:cNvPr id="0" name=""/>
        <dsp:cNvSpPr/>
      </dsp:nvSpPr>
      <dsp:spPr>
        <a:xfrm>
          <a:off x="0" y="746426"/>
          <a:ext cx="6740974" cy="3128218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300" b="1" kern="1200" dirty="0">
              <a:solidFill>
                <a:schemeClr val="bg1"/>
              </a:solidFill>
            </a:rPr>
            <a:t>на осуществление индивидуальной предпринимательской деятельности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solidFill>
                <a:schemeClr val="bg1"/>
              </a:solidFill>
            </a:rPr>
            <a:t>*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300" b="1" kern="1200" dirty="0">
              <a:solidFill>
                <a:schemeClr val="bg1"/>
              </a:solidFill>
            </a:rPr>
            <a:t>на ведение личного подсобного хозяйства (приобретение скота, птицы, пчел, строительство и ремонт строений для их содержания, приобретение сельскохозяйственной техники)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300" b="1" kern="1200" dirty="0">
              <a:solidFill>
                <a:schemeClr val="bg1"/>
              </a:solidFill>
            </a:rPr>
            <a:t>*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/>
            <a:t>на осуществление ремонта жилья для подготовки к отопительному периоду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/>
            <a:t>*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/>
            <a:t>на приобретение и установка теплиц, приобретение посадочного материала, удобрений, специального инвентаря для ведения садоводства и огородничества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/>
            <a:t>*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/>
            <a:t>на приобретение оборудования для изготовления швейных изделий</a:t>
          </a:r>
          <a:endParaRPr lang="ru-RU" sz="1300" b="1" kern="1200" dirty="0">
            <a:solidFill>
              <a:schemeClr val="bg1"/>
            </a:solidFill>
          </a:endParaRPr>
        </a:p>
      </dsp:txBody>
      <dsp:txXfrm>
        <a:off x="152707" y="899133"/>
        <a:ext cx="6435560" cy="2822804"/>
      </dsp:txXfrm>
    </dsp:sp>
    <dsp:sp modelId="{6979BA10-5E9E-4188-A8B4-594D67B3BA7E}">
      <dsp:nvSpPr>
        <dsp:cNvPr id="0" name=""/>
        <dsp:cNvSpPr/>
      </dsp:nvSpPr>
      <dsp:spPr>
        <a:xfrm rot="5400000">
          <a:off x="7604671" y="2912215"/>
          <a:ext cx="696264" cy="2756740"/>
        </a:xfrm>
        <a:prstGeom prst="round2SameRect">
          <a:avLst/>
        </a:prstGeom>
        <a:gradFill rotWithShape="0">
          <a:gsLst>
            <a:gs pos="51000">
              <a:schemeClr val="accent5">
                <a:lumMod val="5000"/>
                <a:lumOff val="95000"/>
              </a:schemeClr>
            </a:gs>
            <a:gs pos="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45000"/>
                <a:lumOff val="55000"/>
              </a:schemeClr>
            </a:gs>
          </a:gsLst>
          <a:lin ang="5400000" scaled="1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не более чем на 6 месяцев </a:t>
          </a:r>
        </a:p>
      </dsp:txBody>
      <dsp:txXfrm rot="-5400000">
        <a:off x="6574434" y="3976442"/>
        <a:ext cx="2722751" cy="628286"/>
      </dsp:txXfrm>
    </dsp:sp>
    <dsp:sp modelId="{5810E1F0-47F4-4C2F-B5AE-8EF14C1BE17E}">
      <dsp:nvSpPr>
        <dsp:cNvPr id="0" name=""/>
        <dsp:cNvSpPr/>
      </dsp:nvSpPr>
      <dsp:spPr>
        <a:xfrm>
          <a:off x="0" y="3932336"/>
          <a:ext cx="6748178" cy="694132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b="1" kern="1200" dirty="0">
              <a:solidFill>
                <a:schemeClr val="bg1"/>
              </a:solidFill>
            </a:rPr>
            <a:t>на осуществление мероприятий, направленных на преодоление гражданином трудной жизненной ситуации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33885" y="3966221"/>
        <a:ext cx="6680408" cy="626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50294-FEEE-455D-A412-BF5A121EC1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009B2-4050-4FEF-93D4-9EB9FAC8B4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898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009B2-4050-4FEF-93D4-9EB9FAC8B41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84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009B2-4050-4FEF-93D4-9EB9FAC8B41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572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009B2-4050-4FEF-93D4-9EB9FAC8B41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806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009B2-4050-4FEF-93D4-9EB9FAC8B41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912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009B2-4050-4FEF-93D4-9EB9FAC8B41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021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009B2-4050-4FEF-93D4-9EB9FAC8B41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08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EFDB0-A656-454F-ADB1-A5896A324246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5FFC-A642-4634-A0C9-5364234CB5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27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EFDB0-A656-454F-ADB1-A5896A324246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5FFC-A642-4634-A0C9-5364234CB5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58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EFDB0-A656-454F-ADB1-A5896A324246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5FFC-A642-4634-A0C9-5364234CB5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78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EFDB0-A656-454F-ADB1-A5896A324246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5FFC-A642-4634-A0C9-5364234CB5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69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EFDB0-A656-454F-ADB1-A5896A324246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5FFC-A642-4634-A0C9-5364234CB5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40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EFDB0-A656-454F-ADB1-A5896A324246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5FFC-A642-4634-A0C9-5364234CB5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66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EFDB0-A656-454F-ADB1-A5896A324246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5FFC-A642-4634-A0C9-5364234CB5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17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EFDB0-A656-454F-ADB1-A5896A324246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5FFC-A642-4634-A0C9-5364234CB5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02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EFDB0-A656-454F-ADB1-A5896A324246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5FFC-A642-4634-A0C9-5364234CB5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00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EFDB0-A656-454F-ADB1-A5896A324246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5FFC-A642-4634-A0C9-5364234CB5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10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EFDB0-A656-454F-ADB1-A5896A324246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5FFC-A642-4634-A0C9-5364234CB5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93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EFDB0-A656-454F-ADB1-A5896A324246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5FFC-A642-4634-A0C9-5364234CB5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68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utoShape 4">
            <a:extLst>
              <a:ext uri="{FF2B5EF4-FFF2-40B4-BE49-F238E27FC236}">
                <a16:creationId xmlns="" xmlns:a16="http://schemas.microsoft.com/office/drawing/2014/main" id="{EC8700C8-9658-48C0-AD14-BEEB5B8928F5}"/>
              </a:ext>
            </a:extLst>
          </p:cNvPr>
          <p:cNvSpPr>
            <a:spLocks noChangeArrowheads="1"/>
          </p:cNvSpPr>
          <p:nvPr/>
        </p:nvSpPr>
        <p:spPr bwMode="invGray">
          <a:xfrm flipH="1">
            <a:off x="3057372" y="2701898"/>
            <a:ext cx="6537230" cy="4156102"/>
          </a:xfrm>
          <a:prstGeom prst="rightArrow">
            <a:avLst>
              <a:gd name="adj1" fmla="val 86065"/>
              <a:gd name="adj2" fmla="val 31780"/>
            </a:avLst>
          </a:prstGeom>
          <a:gradFill rotWithShape="1">
            <a:gsLst>
              <a:gs pos="0">
                <a:srgbClr val="000066">
                  <a:alpha val="50000"/>
                </a:srgbClr>
              </a:gs>
              <a:gs pos="100000">
                <a:srgbClr val="0066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5D8D0AF8-8C92-491A-8DE5-65545EDC4BBA}"/>
              </a:ext>
            </a:extLst>
          </p:cNvPr>
          <p:cNvSpPr/>
          <p:nvPr/>
        </p:nvSpPr>
        <p:spPr>
          <a:xfrm>
            <a:off x="2398980" y="-7711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Социальный контракт</a:t>
            </a:r>
          </a:p>
        </p:txBody>
      </p:sp>
      <p:sp>
        <p:nvSpPr>
          <p:cNvPr id="33" name="Text Box 23">
            <a:extLst>
              <a:ext uri="{FF2B5EF4-FFF2-40B4-BE49-F238E27FC236}">
                <a16:creationId xmlns="" xmlns:a16="http://schemas.microsoft.com/office/drawing/2014/main" id="{DB5D62C0-B814-44E5-AA0A-723F91A3BB4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30036" y="577459"/>
            <a:ext cx="921754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1700" b="1" i="1" dirty="0">
                <a:solidFill>
                  <a:srgbClr val="002060"/>
                </a:solidFill>
              </a:rPr>
              <a:t>Закон Республики Хакасия от 21.02.2014 № 11-ЗРХ «Об оказании государственной социальной помощи малоимущим семьям и малоимущим одиноко проживающим гражданам на основании социального контракта в Республике Хакасия»</a:t>
            </a:r>
            <a:endParaRPr lang="en-US" altLang="ru-RU" sz="1700" i="1" dirty="0">
              <a:solidFill>
                <a:srgbClr val="002060"/>
              </a:solidFill>
            </a:endParaRPr>
          </a:p>
        </p:txBody>
      </p:sp>
      <p:grpSp>
        <p:nvGrpSpPr>
          <p:cNvPr id="34" name="Group 19">
            <a:extLst>
              <a:ext uri="{FF2B5EF4-FFF2-40B4-BE49-F238E27FC236}">
                <a16:creationId xmlns="" xmlns:a16="http://schemas.microsoft.com/office/drawing/2014/main" id="{D98F99D2-AD0D-45DB-8536-98473A3D40AE}"/>
              </a:ext>
            </a:extLst>
          </p:cNvPr>
          <p:cNvGrpSpPr>
            <a:grpSpLocks/>
          </p:cNvGrpSpPr>
          <p:nvPr/>
        </p:nvGrpSpPr>
        <p:grpSpPr bwMode="auto">
          <a:xfrm>
            <a:off x="3930838" y="4167833"/>
            <a:ext cx="5508612" cy="1121131"/>
            <a:chOff x="1728" y="1920"/>
            <a:chExt cx="3264" cy="866"/>
          </a:xfrm>
        </p:grpSpPr>
        <p:grpSp>
          <p:nvGrpSpPr>
            <p:cNvPr id="35" name="Group 20">
              <a:extLst>
                <a:ext uri="{FF2B5EF4-FFF2-40B4-BE49-F238E27FC236}">
                  <a16:creationId xmlns="" xmlns:a16="http://schemas.microsoft.com/office/drawing/2014/main" id="{7469B76E-FDF3-484F-8784-12190A6A9A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1920"/>
              <a:ext cx="3264" cy="866"/>
              <a:chOff x="1728" y="1920"/>
              <a:chExt cx="3264" cy="866"/>
            </a:xfrm>
          </p:grpSpPr>
          <p:sp>
            <p:nvSpPr>
              <p:cNvPr id="37" name="AutoShape 21">
                <a:extLst>
                  <a:ext uri="{FF2B5EF4-FFF2-40B4-BE49-F238E27FC236}">
                    <a16:creationId xmlns="" xmlns:a16="http://schemas.microsoft.com/office/drawing/2014/main" id="{744072F5-1B45-4400-98EC-E406650E6AC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728" y="1920"/>
                <a:ext cx="3264" cy="866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FBEBD1"/>
                  </a:gs>
                  <a:gs pos="50000">
                    <a:srgbClr val="FBEBD1">
                      <a:gamma/>
                      <a:tint val="0"/>
                      <a:invGamma/>
                    </a:srgbClr>
                  </a:gs>
                  <a:gs pos="100000">
                    <a:srgbClr val="FBEBD1"/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>
                  <a:solidFill>
                    <a:srgbClr val="002060"/>
                  </a:solidFill>
                </a:endParaRPr>
              </a:p>
            </p:txBody>
          </p:sp>
          <p:sp>
            <p:nvSpPr>
              <p:cNvPr id="38" name="Freeform 22">
                <a:extLst>
                  <a:ext uri="{FF2B5EF4-FFF2-40B4-BE49-F238E27FC236}">
                    <a16:creationId xmlns="" xmlns:a16="http://schemas.microsoft.com/office/drawing/2014/main" id="{3AA39371-3E82-42CA-8B1E-D915C5B1A0E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776" y="1968"/>
                <a:ext cx="431" cy="43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6" name="Text Box 23">
              <a:extLst>
                <a:ext uri="{FF2B5EF4-FFF2-40B4-BE49-F238E27FC236}">
                  <a16:creationId xmlns="" xmlns:a16="http://schemas.microsoft.com/office/drawing/2014/main" id="{C3B422BE-AB70-4707-B15A-09B6891E4FF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76" y="1994"/>
              <a:ext cx="3144" cy="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altLang="ru-RU" b="1" dirty="0">
                  <a:solidFill>
                    <a:srgbClr val="002060"/>
                  </a:solidFill>
                </a:rPr>
                <a:t>обязательность исполнения условий социального контракта, индивидуальный подход при разработке программы социальной адаптации</a:t>
              </a:r>
              <a:endParaRPr lang="en-US" altLang="ru-RU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9" name="Group 29">
            <a:extLst>
              <a:ext uri="{FF2B5EF4-FFF2-40B4-BE49-F238E27FC236}">
                <a16:creationId xmlns="" xmlns:a16="http://schemas.microsoft.com/office/drawing/2014/main" id="{48159537-37DD-4F4E-A05A-35EBC4308764}"/>
              </a:ext>
            </a:extLst>
          </p:cNvPr>
          <p:cNvGrpSpPr>
            <a:grpSpLocks/>
          </p:cNvGrpSpPr>
          <p:nvPr/>
        </p:nvGrpSpPr>
        <p:grpSpPr bwMode="auto">
          <a:xfrm>
            <a:off x="4664968" y="5517232"/>
            <a:ext cx="4683998" cy="834995"/>
            <a:chOff x="1743" y="1854"/>
            <a:chExt cx="3264" cy="866"/>
          </a:xfrm>
        </p:grpSpPr>
        <p:grpSp>
          <p:nvGrpSpPr>
            <p:cNvPr id="40" name="Group 30">
              <a:extLst>
                <a:ext uri="{FF2B5EF4-FFF2-40B4-BE49-F238E27FC236}">
                  <a16:creationId xmlns="" xmlns:a16="http://schemas.microsoft.com/office/drawing/2014/main" id="{F71CAEE3-188E-4DF7-B828-10BEEEB6BA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3" y="1854"/>
              <a:ext cx="3264" cy="866"/>
              <a:chOff x="1743" y="1854"/>
              <a:chExt cx="3264" cy="866"/>
            </a:xfrm>
          </p:grpSpPr>
          <p:sp>
            <p:nvSpPr>
              <p:cNvPr id="42" name="AutoShape 31">
                <a:extLst>
                  <a:ext uri="{FF2B5EF4-FFF2-40B4-BE49-F238E27FC236}">
                    <a16:creationId xmlns="" xmlns:a16="http://schemas.microsoft.com/office/drawing/2014/main" id="{21D30B16-B2F5-4889-A52D-4E1236A39F3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743" y="1854"/>
                <a:ext cx="3264" cy="866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CCECFF"/>
                  </a:gs>
                  <a:gs pos="50000">
                    <a:srgbClr val="CCECFF">
                      <a:gamma/>
                      <a:tint val="0"/>
                      <a:invGamma/>
                    </a:srgbClr>
                  </a:gs>
                  <a:gs pos="100000">
                    <a:srgbClr val="CCECFF"/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>
                  <a:solidFill>
                    <a:srgbClr val="002060"/>
                  </a:solidFill>
                </a:endParaRPr>
              </a:p>
            </p:txBody>
          </p:sp>
          <p:sp>
            <p:nvSpPr>
              <p:cNvPr id="43" name="Freeform 32">
                <a:extLst>
                  <a:ext uri="{FF2B5EF4-FFF2-40B4-BE49-F238E27FC236}">
                    <a16:creationId xmlns="" xmlns:a16="http://schemas.microsoft.com/office/drawing/2014/main" id="{3B9F5048-B0E9-4D25-BC16-B42848BAEAC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776" y="1968"/>
                <a:ext cx="431" cy="43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1" name="Text Box 33">
              <a:extLst>
                <a:ext uri="{FF2B5EF4-FFF2-40B4-BE49-F238E27FC236}">
                  <a16:creationId xmlns="" xmlns:a16="http://schemas.microsoft.com/office/drawing/2014/main" id="{322048DD-A736-4A3F-B00A-679314BD7B3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73" y="2091"/>
              <a:ext cx="3133" cy="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altLang="ru-RU" b="1" dirty="0">
                  <a:solidFill>
                    <a:srgbClr val="002060"/>
                  </a:solidFill>
                </a:rPr>
                <a:t>целевой характер ее оказания</a:t>
              </a:r>
              <a:endParaRPr lang="en-US" altLang="ru-RU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4" name="Group 34">
            <a:extLst>
              <a:ext uri="{FF2B5EF4-FFF2-40B4-BE49-F238E27FC236}">
                <a16:creationId xmlns="" xmlns:a16="http://schemas.microsoft.com/office/drawing/2014/main" id="{302A9B8D-5770-4A29-A9DE-4FAFB7210806}"/>
              </a:ext>
            </a:extLst>
          </p:cNvPr>
          <p:cNvGrpSpPr>
            <a:grpSpLocks/>
          </p:cNvGrpSpPr>
          <p:nvPr/>
        </p:nvGrpSpPr>
        <p:grpSpPr bwMode="auto">
          <a:xfrm>
            <a:off x="4904648" y="3117155"/>
            <a:ext cx="4129315" cy="822412"/>
            <a:chOff x="1797" y="1920"/>
            <a:chExt cx="3264" cy="866"/>
          </a:xfrm>
        </p:grpSpPr>
        <p:grpSp>
          <p:nvGrpSpPr>
            <p:cNvPr id="45" name="Group 35">
              <a:extLst>
                <a:ext uri="{FF2B5EF4-FFF2-40B4-BE49-F238E27FC236}">
                  <a16:creationId xmlns="" xmlns:a16="http://schemas.microsoft.com/office/drawing/2014/main" id="{42D7E508-2CB5-415B-BEE3-12E3485E19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97" y="1920"/>
              <a:ext cx="3264" cy="866"/>
              <a:chOff x="1797" y="1920"/>
              <a:chExt cx="3264" cy="866"/>
            </a:xfrm>
          </p:grpSpPr>
          <p:sp>
            <p:nvSpPr>
              <p:cNvPr id="47" name="AutoShape 36">
                <a:extLst>
                  <a:ext uri="{FF2B5EF4-FFF2-40B4-BE49-F238E27FC236}">
                    <a16:creationId xmlns="" xmlns:a16="http://schemas.microsoft.com/office/drawing/2014/main" id="{1F41358F-61DF-47CE-9299-719F5FC97B4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797" y="1920"/>
                <a:ext cx="3264" cy="866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BF5CD"/>
                  </a:gs>
                  <a:gs pos="50000">
                    <a:srgbClr val="DBF5CD">
                      <a:gamma/>
                      <a:tint val="0"/>
                      <a:invGamma/>
                    </a:srgbClr>
                  </a:gs>
                  <a:gs pos="100000">
                    <a:srgbClr val="DBF5CD"/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>
                  <a:solidFill>
                    <a:srgbClr val="002060"/>
                  </a:solidFill>
                </a:endParaRPr>
              </a:p>
            </p:txBody>
          </p:sp>
          <p:sp>
            <p:nvSpPr>
              <p:cNvPr id="48" name="Freeform 37">
                <a:extLst>
                  <a:ext uri="{FF2B5EF4-FFF2-40B4-BE49-F238E27FC236}">
                    <a16:creationId xmlns="" xmlns:a16="http://schemas.microsoft.com/office/drawing/2014/main" id="{DAF7B4C7-9AB8-498C-AAC3-500D7C2A9AB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824" y="1943"/>
                <a:ext cx="431" cy="43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6" name="Text Box 38">
              <a:extLst>
                <a:ext uri="{FF2B5EF4-FFF2-40B4-BE49-F238E27FC236}">
                  <a16:creationId xmlns="" xmlns:a16="http://schemas.microsoft.com/office/drawing/2014/main" id="{0218D618-0079-4BBC-B076-BEF8A2C9C5C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24" y="2148"/>
              <a:ext cx="2928" cy="3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ru-RU" altLang="ru-RU" b="1" dirty="0">
                  <a:solidFill>
                    <a:srgbClr val="002060"/>
                  </a:solidFill>
                </a:rPr>
                <a:t>добровольность участия</a:t>
              </a:r>
              <a:endParaRPr lang="en-US" altLang="ru-RU" dirty="0">
                <a:solidFill>
                  <a:srgbClr val="002060"/>
                </a:solidFill>
              </a:endParaRPr>
            </a:p>
          </p:txBody>
        </p:sp>
      </p:grpSp>
      <p:sp>
        <p:nvSpPr>
          <p:cNvPr id="50" name="AutoShape 7">
            <a:extLst>
              <a:ext uri="{FF2B5EF4-FFF2-40B4-BE49-F238E27FC236}">
                <a16:creationId xmlns="" xmlns:a16="http://schemas.microsoft.com/office/drawing/2014/main" id="{96E96002-75E4-4D4D-B1CD-947BDB91A115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0893" y="3092385"/>
            <a:ext cx="2819400" cy="32004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B84E9"/>
              </a:gs>
              <a:gs pos="100000">
                <a:srgbClr val="5B84E9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2400" b="1" dirty="0">
                <a:solidFill>
                  <a:srgbClr val="002060"/>
                </a:solidFill>
              </a:rPr>
              <a:t>Основные принципы оказания государственной социальной помощи</a:t>
            </a:r>
            <a:endParaRPr lang="en-US" altLang="ru-RU" dirty="0">
              <a:solidFill>
                <a:srgbClr val="002060"/>
              </a:solidFill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4DF996D8-782B-4502-A142-79FE59D3E973}"/>
              </a:ext>
            </a:extLst>
          </p:cNvPr>
          <p:cNvGrpSpPr/>
          <p:nvPr/>
        </p:nvGrpSpPr>
        <p:grpSpPr>
          <a:xfrm>
            <a:off x="404148" y="1579255"/>
            <a:ext cx="9000999" cy="973036"/>
            <a:chOff x="704528" y="1746674"/>
            <a:chExt cx="9000999" cy="973036"/>
          </a:xfrm>
        </p:grpSpPr>
        <p:sp>
          <p:nvSpPr>
            <p:cNvPr id="53" name="AutoShape 8">
              <a:extLst>
                <a:ext uri="{FF2B5EF4-FFF2-40B4-BE49-F238E27FC236}">
                  <a16:creationId xmlns="" xmlns:a16="http://schemas.microsoft.com/office/drawing/2014/main" id="{6A91DC39-2A95-42F9-A279-BD9B77491FE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04528" y="1746674"/>
              <a:ext cx="9000999" cy="973036"/>
            </a:xfrm>
            <a:prstGeom prst="roundRect">
              <a:avLst>
                <a:gd name="adj" fmla="val 9106"/>
              </a:avLst>
            </a:prstGeom>
            <a:gradFill rotWithShape="1">
              <a:gsLst>
                <a:gs pos="0">
                  <a:srgbClr val="CCFFFF"/>
                </a:gs>
                <a:gs pos="100000">
                  <a:srgbClr val="CCFFFF">
                    <a:gamma/>
                    <a:tint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altLang="ru-RU" dirty="0">
                <a:solidFill>
                  <a:srgbClr val="000000"/>
                </a:solidFill>
              </a:endParaRPr>
            </a:p>
          </p:txBody>
        </p:sp>
        <p:sp>
          <p:nvSpPr>
            <p:cNvPr id="49" name="Text Box 23">
              <a:extLst>
                <a:ext uri="{FF2B5EF4-FFF2-40B4-BE49-F238E27FC236}">
                  <a16:creationId xmlns="" xmlns:a16="http://schemas.microsoft.com/office/drawing/2014/main" id="{D4001A0D-41E2-4184-94ED-6B25D088C0B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849362" y="1766352"/>
              <a:ext cx="8590088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ru-RU" altLang="ru-RU" b="1" dirty="0">
                  <a:solidFill>
                    <a:srgbClr val="002060"/>
                  </a:solidFill>
                </a:rPr>
                <a:t>Целью оказания адресной поддержки на основании социального контракта является  стимулирование активных действий малоимущих семей и малоимущих одиноко проживающих граждан по преодолению трудной жизненной ситуации</a:t>
              </a:r>
              <a:endParaRPr lang="en-US" altLang="ru-RU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897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AutoShape 3">
            <a:extLst>
              <a:ext uri="{FF2B5EF4-FFF2-40B4-BE49-F238E27FC236}">
                <a16:creationId xmlns="" xmlns:a16="http://schemas.microsoft.com/office/drawing/2014/main" id="{79C59923-7258-4CCB-9E9E-353E1E480510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4147" y="190118"/>
            <a:ext cx="2171959" cy="1581263"/>
          </a:xfrm>
          <a:prstGeom prst="roundRect">
            <a:avLst>
              <a:gd name="adj" fmla="val 3594"/>
            </a:avLst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18900000" scaled="1"/>
          </a:gradFill>
          <a:ln w="25400">
            <a:solidFill>
              <a:srgbClr val="7099E2"/>
            </a:solidFill>
            <a:round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" name="Схема 1"/>
          <p:cNvGraphicFramePr/>
          <p:nvPr/>
        </p:nvGraphicFramePr>
        <p:xfrm>
          <a:off x="47787" y="476672"/>
          <a:ext cx="950505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трелка вниз 2"/>
          <p:cNvSpPr/>
          <p:nvPr/>
        </p:nvSpPr>
        <p:spPr>
          <a:xfrm>
            <a:off x="821114" y="1907139"/>
            <a:ext cx="308979" cy="565809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Group 20">
            <a:extLst>
              <a:ext uri="{FF2B5EF4-FFF2-40B4-BE49-F238E27FC236}">
                <a16:creationId xmlns="" xmlns:a16="http://schemas.microsoft.com/office/drawing/2014/main" id="{B42F9A26-8E39-4A8E-8042-58844520D79C}"/>
              </a:ext>
            </a:extLst>
          </p:cNvPr>
          <p:cNvGrpSpPr>
            <a:grpSpLocks/>
          </p:cNvGrpSpPr>
          <p:nvPr/>
        </p:nvGrpSpPr>
        <p:grpSpPr bwMode="auto">
          <a:xfrm>
            <a:off x="3768002" y="2679173"/>
            <a:ext cx="2160588" cy="2086294"/>
            <a:chOff x="2208" y="1536"/>
            <a:chExt cx="1361" cy="1361"/>
          </a:xfrm>
        </p:grpSpPr>
        <p:sp>
          <p:nvSpPr>
            <p:cNvPr id="20" name="Oval 21">
              <a:extLst>
                <a:ext uri="{FF2B5EF4-FFF2-40B4-BE49-F238E27FC236}">
                  <a16:creationId xmlns="" xmlns:a16="http://schemas.microsoft.com/office/drawing/2014/main" id="{5FF1A570-E5DB-4385-9DE7-523CC0F7DD5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08" y="1536"/>
              <a:ext cx="1361" cy="1361"/>
            </a:xfrm>
            <a:prstGeom prst="ellipse">
              <a:avLst/>
            </a:prstGeom>
            <a:gradFill rotWithShape="1">
              <a:gsLst>
                <a:gs pos="0">
                  <a:srgbClr val="FF3399">
                    <a:gamma/>
                    <a:tint val="0"/>
                    <a:invGamma/>
                  </a:srgbClr>
                </a:gs>
                <a:gs pos="50000">
                  <a:srgbClr val="FF3399"/>
                </a:gs>
                <a:gs pos="100000">
                  <a:srgbClr val="FF3399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1" name="Oval 22">
              <a:extLst>
                <a:ext uri="{FF2B5EF4-FFF2-40B4-BE49-F238E27FC236}">
                  <a16:creationId xmlns="" xmlns:a16="http://schemas.microsoft.com/office/drawing/2014/main" id="{31788014-890B-4A0E-9EA6-C071B30CBDB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08" y="1536"/>
              <a:ext cx="1361" cy="1361"/>
            </a:xfrm>
            <a:prstGeom prst="ellipse">
              <a:avLst/>
            </a:prstGeom>
            <a:gradFill rotWithShape="1">
              <a:gsLst>
                <a:gs pos="0">
                  <a:srgbClr val="FF3399">
                    <a:alpha val="32001"/>
                  </a:srgbClr>
                </a:gs>
                <a:gs pos="100000">
                  <a:srgbClr val="FF339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2" name="Oval 23">
              <a:extLst>
                <a:ext uri="{FF2B5EF4-FFF2-40B4-BE49-F238E27FC236}">
                  <a16:creationId xmlns="" xmlns:a16="http://schemas.microsoft.com/office/drawing/2014/main" id="{103E6832-7123-4A25-B585-16E21AFF788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97" y="1625"/>
              <a:ext cx="1183" cy="1183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gamma/>
                    <a:shade val="54118"/>
                    <a:invGamma/>
                  </a:srgbClr>
                </a:gs>
                <a:gs pos="50000">
                  <a:srgbClr val="FF6699"/>
                </a:gs>
                <a:gs pos="100000">
                  <a:srgbClr val="FF6699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3" name="Oval 24">
              <a:extLst>
                <a:ext uri="{FF2B5EF4-FFF2-40B4-BE49-F238E27FC236}">
                  <a16:creationId xmlns="" xmlns:a16="http://schemas.microsoft.com/office/drawing/2014/main" id="{F2834CBF-D9E6-465A-85BF-766686C5A29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04" y="1623"/>
              <a:ext cx="1183" cy="1183"/>
            </a:xfrm>
            <a:prstGeom prst="ellipse">
              <a:avLst/>
            </a:prstGeom>
            <a:gradFill rotWithShape="1">
              <a:gsLst>
                <a:gs pos="0">
                  <a:srgbClr val="FF3399">
                    <a:gamma/>
                    <a:shade val="63529"/>
                    <a:invGamma/>
                  </a:srgbClr>
                </a:gs>
                <a:gs pos="100000">
                  <a:srgbClr val="FF3399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4" name="Oval 25">
              <a:extLst>
                <a:ext uri="{FF2B5EF4-FFF2-40B4-BE49-F238E27FC236}">
                  <a16:creationId xmlns="" xmlns:a16="http://schemas.microsoft.com/office/drawing/2014/main" id="{D7DD0DD8-25F2-4EE7-8C54-02171C7F7B0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56" y="1684"/>
              <a:ext cx="1065" cy="106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25" name="Group 26">
              <a:extLst>
                <a:ext uri="{FF2B5EF4-FFF2-40B4-BE49-F238E27FC236}">
                  <a16:creationId xmlns="" xmlns:a16="http://schemas.microsoft.com/office/drawing/2014/main" id="{9E7441F8-A537-4A56-B6A3-B67A323A9C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73" y="1696"/>
              <a:ext cx="1031" cy="1031"/>
              <a:chOff x="4166" y="1706"/>
              <a:chExt cx="1252" cy="1252"/>
            </a:xfrm>
          </p:grpSpPr>
          <p:sp>
            <p:nvSpPr>
              <p:cNvPr id="27" name="Oval 27">
                <a:extLst>
                  <a:ext uri="{FF2B5EF4-FFF2-40B4-BE49-F238E27FC236}">
                    <a16:creationId xmlns="" xmlns:a16="http://schemas.microsoft.com/office/drawing/2014/main" id="{090E94C9-E7F4-4010-B0D6-B86A890B2CE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8" name="Oval 28">
                <a:extLst>
                  <a:ext uri="{FF2B5EF4-FFF2-40B4-BE49-F238E27FC236}">
                    <a16:creationId xmlns="" xmlns:a16="http://schemas.microsoft.com/office/drawing/2014/main" id="{3B704BB6-0520-4A31-813C-3FB819F0D95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9" name="Oval 29">
                <a:extLst>
                  <a:ext uri="{FF2B5EF4-FFF2-40B4-BE49-F238E27FC236}">
                    <a16:creationId xmlns="" xmlns:a16="http://schemas.microsoft.com/office/drawing/2014/main" id="{DF6C55CF-318C-4215-B6DB-AF7302756F9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0" name="Oval 30">
                <a:extLst>
                  <a:ext uri="{FF2B5EF4-FFF2-40B4-BE49-F238E27FC236}">
                    <a16:creationId xmlns="" xmlns:a16="http://schemas.microsoft.com/office/drawing/2014/main" id="{30646F04-FF29-4078-A7CE-8DEDBD5DB4B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31" name="Text Box 51">
            <a:extLst>
              <a:ext uri="{FF2B5EF4-FFF2-40B4-BE49-F238E27FC236}">
                <a16:creationId xmlns="" xmlns:a16="http://schemas.microsoft.com/office/drawing/2014/main" id="{0C28E5DD-1A7D-4D70-A28D-C26F5DBE221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970595" y="3341488"/>
            <a:ext cx="1731548" cy="923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Прекращение социального контракта  </a:t>
            </a:r>
            <a:endParaRPr lang="ru-RU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2" name="Freeform 3">
            <a:extLst>
              <a:ext uri="{FF2B5EF4-FFF2-40B4-BE49-F238E27FC236}">
                <a16:creationId xmlns="" xmlns:a16="http://schemas.microsoft.com/office/drawing/2014/main" id="{092F87C1-5BBE-4BF6-AE14-2D4654F3EB56}"/>
              </a:ext>
            </a:extLst>
          </p:cNvPr>
          <p:cNvSpPr>
            <a:spLocks noEditPoints="1"/>
          </p:cNvSpPr>
          <p:nvPr/>
        </p:nvSpPr>
        <p:spPr bwMode="gray">
          <a:xfrm rot="20555952">
            <a:off x="816415" y="1776037"/>
            <a:ext cx="8488726" cy="4271492"/>
          </a:xfrm>
          <a:custGeom>
            <a:avLst/>
            <a:gdLst>
              <a:gd name="T0" fmla="*/ 1692 w 4040"/>
              <a:gd name="T1" fmla="*/ 12 h 1888"/>
              <a:gd name="T2" fmla="*/ 1234 w 4040"/>
              <a:gd name="T3" fmla="*/ 74 h 1888"/>
              <a:gd name="T4" fmla="*/ 828 w 4040"/>
              <a:gd name="T5" fmla="*/ 182 h 1888"/>
              <a:gd name="T6" fmla="*/ 486 w 4040"/>
              <a:gd name="T7" fmla="*/ 330 h 1888"/>
              <a:gd name="T8" fmla="*/ 226 w 4040"/>
              <a:gd name="T9" fmla="*/ 510 h 1888"/>
              <a:gd name="T10" fmla="*/ 58 w 4040"/>
              <a:gd name="T11" fmla="*/ 718 h 1888"/>
              <a:gd name="T12" fmla="*/ 0 w 4040"/>
              <a:gd name="T13" fmla="*/ 944 h 1888"/>
              <a:gd name="T14" fmla="*/ 58 w 4040"/>
              <a:gd name="T15" fmla="*/ 1170 h 1888"/>
              <a:gd name="T16" fmla="*/ 226 w 4040"/>
              <a:gd name="T17" fmla="*/ 1378 h 1888"/>
              <a:gd name="T18" fmla="*/ 486 w 4040"/>
              <a:gd name="T19" fmla="*/ 1558 h 1888"/>
              <a:gd name="T20" fmla="*/ 828 w 4040"/>
              <a:gd name="T21" fmla="*/ 1706 h 1888"/>
              <a:gd name="T22" fmla="*/ 1234 w 4040"/>
              <a:gd name="T23" fmla="*/ 1814 h 1888"/>
              <a:gd name="T24" fmla="*/ 1692 w 4040"/>
              <a:gd name="T25" fmla="*/ 1876 h 1888"/>
              <a:gd name="T26" fmla="*/ 2186 w 4040"/>
              <a:gd name="T27" fmla="*/ 1884 h 1888"/>
              <a:gd name="T28" fmla="*/ 2658 w 4040"/>
              <a:gd name="T29" fmla="*/ 1840 h 1888"/>
              <a:gd name="T30" fmla="*/ 3084 w 4040"/>
              <a:gd name="T31" fmla="*/ 1746 h 1888"/>
              <a:gd name="T32" fmla="*/ 3448 w 4040"/>
              <a:gd name="T33" fmla="*/ 1612 h 1888"/>
              <a:gd name="T34" fmla="*/ 3738 w 4040"/>
              <a:gd name="T35" fmla="*/ 1442 h 1888"/>
              <a:gd name="T36" fmla="*/ 3938 w 4040"/>
              <a:gd name="T37" fmla="*/ 1242 h 1888"/>
              <a:gd name="T38" fmla="*/ 4034 w 4040"/>
              <a:gd name="T39" fmla="*/ 1022 h 1888"/>
              <a:gd name="T40" fmla="*/ 4014 w 4040"/>
              <a:gd name="T41" fmla="*/ 790 h 1888"/>
              <a:gd name="T42" fmla="*/ 3882 w 4040"/>
              <a:gd name="T43" fmla="*/ 576 h 1888"/>
              <a:gd name="T44" fmla="*/ 3650 w 4040"/>
              <a:gd name="T45" fmla="*/ 386 h 1888"/>
              <a:gd name="T46" fmla="*/ 3334 w 4040"/>
              <a:gd name="T47" fmla="*/ 228 h 1888"/>
              <a:gd name="T48" fmla="*/ 2948 w 4040"/>
              <a:gd name="T49" fmla="*/ 106 h 1888"/>
              <a:gd name="T50" fmla="*/ 2506 w 4040"/>
              <a:gd name="T51" fmla="*/ 28 h 1888"/>
              <a:gd name="T52" fmla="*/ 2020 w 4040"/>
              <a:gd name="T53" fmla="*/ 0 h 1888"/>
              <a:gd name="T54" fmla="*/ 1606 w 4040"/>
              <a:gd name="T55" fmla="*/ 1736 h 1888"/>
              <a:gd name="T56" fmla="*/ 1164 w 4040"/>
              <a:gd name="T57" fmla="*/ 1678 h 1888"/>
              <a:gd name="T58" fmla="*/ 776 w 4040"/>
              <a:gd name="T59" fmla="*/ 1576 h 1888"/>
              <a:gd name="T60" fmla="*/ 458 w 4040"/>
              <a:gd name="T61" fmla="*/ 1436 h 1888"/>
              <a:gd name="T62" fmla="*/ 224 w 4040"/>
              <a:gd name="T63" fmla="*/ 1266 h 1888"/>
              <a:gd name="T64" fmla="*/ 88 w 4040"/>
              <a:gd name="T65" fmla="*/ 1074 h 1888"/>
              <a:gd name="T66" fmla="*/ 68 w 4040"/>
              <a:gd name="T67" fmla="*/ 864 h 1888"/>
              <a:gd name="T68" fmla="*/ 166 w 4040"/>
              <a:gd name="T69" fmla="*/ 664 h 1888"/>
              <a:gd name="T70" fmla="*/ 370 w 4040"/>
              <a:gd name="T71" fmla="*/ 486 h 1888"/>
              <a:gd name="T72" fmla="*/ 662 w 4040"/>
              <a:gd name="T73" fmla="*/ 336 h 1888"/>
              <a:gd name="T74" fmla="*/ 1028 w 4040"/>
              <a:gd name="T75" fmla="*/ 222 h 1888"/>
              <a:gd name="T76" fmla="*/ 1454 w 4040"/>
              <a:gd name="T77" fmla="*/ 148 h 1888"/>
              <a:gd name="T78" fmla="*/ 1922 w 4040"/>
              <a:gd name="T79" fmla="*/ 120 h 1888"/>
              <a:gd name="T80" fmla="*/ 2392 w 4040"/>
              <a:gd name="T81" fmla="*/ 148 h 1888"/>
              <a:gd name="T82" fmla="*/ 2818 w 4040"/>
              <a:gd name="T83" fmla="*/ 222 h 1888"/>
              <a:gd name="T84" fmla="*/ 3184 w 4040"/>
              <a:gd name="T85" fmla="*/ 336 h 1888"/>
              <a:gd name="T86" fmla="*/ 3476 w 4040"/>
              <a:gd name="T87" fmla="*/ 486 h 1888"/>
              <a:gd name="T88" fmla="*/ 3680 w 4040"/>
              <a:gd name="T89" fmla="*/ 664 h 1888"/>
              <a:gd name="T90" fmla="*/ 3778 w 4040"/>
              <a:gd name="T91" fmla="*/ 864 h 1888"/>
              <a:gd name="T92" fmla="*/ 3758 w 4040"/>
              <a:gd name="T93" fmla="*/ 1074 h 1888"/>
              <a:gd name="T94" fmla="*/ 3622 w 4040"/>
              <a:gd name="T95" fmla="*/ 1266 h 1888"/>
              <a:gd name="T96" fmla="*/ 3388 w 4040"/>
              <a:gd name="T97" fmla="*/ 1436 h 1888"/>
              <a:gd name="T98" fmla="*/ 3070 w 4040"/>
              <a:gd name="T99" fmla="*/ 1576 h 1888"/>
              <a:gd name="T100" fmla="*/ 2682 w 4040"/>
              <a:gd name="T101" fmla="*/ 1678 h 1888"/>
              <a:gd name="T102" fmla="*/ 2240 w 4040"/>
              <a:gd name="T103" fmla="*/ 1736 h 1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rgbClr val="DDDDDD">
                  <a:gamma/>
                  <a:shade val="45490"/>
                  <a:invGamma/>
                </a:srgbClr>
              </a:gs>
              <a:gs pos="100000">
                <a:srgbClr val="DDDDD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7C16B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8697416" y="1497591"/>
            <a:ext cx="277525" cy="45256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0CC2C93D-E851-41FF-A87B-E5E05B3A403D}"/>
              </a:ext>
            </a:extLst>
          </p:cNvPr>
          <p:cNvSpPr txBox="1"/>
          <p:nvPr/>
        </p:nvSpPr>
        <p:spPr>
          <a:xfrm>
            <a:off x="246761" y="173341"/>
            <a:ext cx="213934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гражданин возвращает полученную денежную выплату в полном объеме в срок не позднее 30 дней со дня прекращения индивидуальной предпринимательской деятельности</a:t>
            </a:r>
          </a:p>
        </p:txBody>
      </p:sp>
      <p:sp>
        <p:nvSpPr>
          <p:cNvPr id="60" name="AutoShape 3">
            <a:extLst>
              <a:ext uri="{FF2B5EF4-FFF2-40B4-BE49-F238E27FC236}">
                <a16:creationId xmlns="" xmlns:a16="http://schemas.microsoft.com/office/drawing/2014/main" id="{C75EEAD6-5033-4169-89EB-67E37E60522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874883" y="148395"/>
            <a:ext cx="2859792" cy="1221386"/>
          </a:xfrm>
          <a:prstGeom prst="roundRect">
            <a:avLst>
              <a:gd name="adj" fmla="val 3594"/>
            </a:avLst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18900000" scaled="1"/>
          </a:gradFill>
          <a:ln w="25400">
            <a:solidFill>
              <a:srgbClr val="7099E2"/>
            </a:solidFill>
            <a:round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956ECDED-01C8-4BF0-8C94-4260B6DEC75B}"/>
              </a:ext>
            </a:extLst>
          </p:cNvPr>
          <p:cNvSpPr txBox="1"/>
          <p:nvPr/>
        </p:nvSpPr>
        <p:spPr>
          <a:xfrm>
            <a:off x="6873254" y="172987"/>
            <a:ext cx="29506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выплаченные суммы подлежат возврату в порядке, определенном социальным контрактом. Повторно социальный контракт с данным гражданином не заключается</a:t>
            </a:r>
          </a:p>
        </p:txBody>
      </p:sp>
      <p:sp>
        <p:nvSpPr>
          <p:cNvPr id="41" name="Oval 4">
            <a:extLst>
              <a:ext uri="{FF2B5EF4-FFF2-40B4-BE49-F238E27FC236}">
                <a16:creationId xmlns="" xmlns:a16="http://schemas.microsoft.com/office/drawing/2014/main" id="{93259D2B-F099-4656-8473-64A4ED65AF6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32833" y="4462348"/>
            <a:ext cx="3104263" cy="2113930"/>
          </a:xfrm>
          <a:prstGeom prst="ellipse">
            <a:avLst/>
          </a:prstGeom>
          <a:gradFill rotWithShape="1">
            <a:gsLst>
              <a:gs pos="0">
                <a:srgbClr val="99CC00">
                  <a:gamma/>
                  <a:tint val="33333"/>
                  <a:invGamma/>
                </a:srgbClr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2" name="Oval 8">
            <a:extLst>
              <a:ext uri="{FF2B5EF4-FFF2-40B4-BE49-F238E27FC236}">
                <a16:creationId xmlns="" xmlns:a16="http://schemas.microsoft.com/office/drawing/2014/main" id="{D8894FBC-8205-4E3C-9698-0F864D290286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64301" y="1081151"/>
            <a:ext cx="2264843" cy="1698088"/>
          </a:xfrm>
          <a:prstGeom prst="ellipse">
            <a:avLst/>
          </a:prstGeom>
          <a:gradFill rotWithShape="1">
            <a:gsLst>
              <a:gs pos="0">
                <a:srgbClr val="0099CC">
                  <a:gamma/>
                  <a:tint val="3137"/>
                  <a:invGamma/>
                </a:srgbClr>
              </a:gs>
              <a:gs pos="100000">
                <a:srgbClr val="0099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3" name="Oval 9">
            <a:extLst>
              <a:ext uri="{FF2B5EF4-FFF2-40B4-BE49-F238E27FC236}">
                <a16:creationId xmlns="" xmlns:a16="http://schemas.microsoft.com/office/drawing/2014/main" id="{453E055E-0097-48D4-9681-48693748848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53200" y="1907139"/>
            <a:ext cx="3054595" cy="2093015"/>
          </a:xfrm>
          <a:prstGeom prst="ellipse">
            <a:avLst/>
          </a:prstGeom>
          <a:gradFill rotWithShape="1">
            <a:gsLst>
              <a:gs pos="0">
                <a:srgbClr val="E6CDFF"/>
              </a:gs>
              <a:gs pos="100000">
                <a:srgbClr val="C489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51" name="Oval 22">
            <a:extLst>
              <a:ext uri="{FF2B5EF4-FFF2-40B4-BE49-F238E27FC236}">
                <a16:creationId xmlns="" xmlns:a16="http://schemas.microsoft.com/office/drawing/2014/main" id="{633ED7E3-DADC-4B49-B91F-B339B7896EE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94053" y="4999420"/>
            <a:ext cx="2694666" cy="1803078"/>
          </a:xfrm>
          <a:prstGeom prst="ellipse">
            <a:avLst/>
          </a:prstGeom>
          <a:gradFill rotWithShape="1">
            <a:gsLst>
              <a:gs pos="0">
                <a:srgbClr val="FF9900">
                  <a:gamma/>
                  <a:tint val="27451"/>
                  <a:invGamma/>
                </a:srgbClr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52" name="Oval 10">
            <a:extLst>
              <a:ext uri="{FF2B5EF4-FFF2-40B4-BE49-F238E27FC236}">
                <a16:creationId xmlns="" xmlns:a16="http://schemas.microsoft.com/office/drawing/2014/main" id="{BDF1B1CB-371D-4A09-B99A-788429CF1012}"/>
              </a:ext>
            </a:extLst>
          </p:cNvPr>
          <p:cNvSpPr>
            <a:spLocks noChangeArrowheads="1"/>
          </p:cNvSpPr>
          <p:nvPr/>
        </p:nvSpPr>
        <p:spPr bwMode="gray">
          <a:xfrm>
            <a:off x="308599" y="2411686"/>
            <a:ext cx="2773808" cy="1859603"/>
          </a:xfrm>
          <a:prstGeom prst="ellipse">
            <a:avLst/>
          </a:prstGeom>
          <a:gradFill rotWithShape="1">
            <a:gsLst>
              <a:gs pos="0">
                <a:srgbClr val="00CCFF">
                  <a:gamma/>
                  <a:tint val="48627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3159DEE7-8CF0-4827-A504-192BC8DFCD86}"/>
              </a:ext>
            </a:extLst>
          </p:cNvPr>
          <p:cNvSpPr txBox="1"/>
          <p:nvPr/>
        </p:nvSpPr>
        <p:spPr>
          <a:xfrm>
            <a:off x="2386107" y="1491094"/>
            <a:ext cx="2560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истечение срока, на который был заключен социальный контракт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EE1AFC55-BA5D-4D82-93EB-1C50DA9B9CB9}"/>
              </a:ext>
            </a:extLst>
          </p:cNvPr>
          <p:cNvSpPr txBox="1"/>
          <p:nvPr/>
        </p:nvSpPr>
        <p:spPr>
          <a:xfrm>
            <a:off x="218094" y="4901486"/>
            <a:ext cx="30859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5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изменение гражданином постоянного места жительства (места пребывания) в результате выезда за пределы Республики Хакасия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E8F6DD33-A844-4019-9C67-3D0233AC4511}"/>
              </a:ext>
            </a:extLst>
          </p:cNvPr>
          <p:cNvSpPr txBox="1"/>
          <p:nvPr/>
        </p:nvSpPr>
        <p:spPr>
          <a:xfrm>
            <a:off x="3523537" y="5390868"/>
            <a:ext cx="25605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добровольный отказ гражданина от получения государственной социальной  помощи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C323883C-1DCA-48B2-90C0-883110BB7350}"/>
              </a:ext>
            </a:extLst>
          </p:cNvPr>
          <p:cNvSpPr txBox="1"/>
          <p:nvPr/>
        </p:nvSpPr>
        <p:spPr>
          <a:xfrm>
            <a:off x="411121" y="2710775"/>
            <a:ext cx="25605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прекращение индивидуальной предпринимательской деятельности гражданина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35E627FA-C924-40FB-9D26-09D18C666296}"/>
              </a:ext>
            </a:extLst>
          </p:cNvPr>
          <p:cNvSpPr txBox="1"/>
          <p:nvPr/>
        </p:nvSpPr>
        <p:spPr>
          <a:xfrm>
            <a:off x="6908230" y="2236060"/>
            <a:ext cx="280339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невыполнение гражданином мероприятий программы социальной адаптации в течение срока действия социального контракта в случае отсутствия уважительных причин их невыполнения</a:t>
            </a:r>
          </a:p>
        </p:txBody>
      </p:sp>
      <p:sp>
        <p:nvSpPr>
          <p:cNvPr id="53" name="Oval 4">
            <a:extLst>
              <a:ext uri="{FF2B5EF4-FFF2-40B4-BE49-F238E27FC236}">
                <a16:creationId xmlns="" xmlns:a16="http://schemas.microsoft.com/office/drawing/2014/main" id="{515AC5D6-15CF-49F9-8B42-F998E5B3D362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25334" y="935445"/>
            <a:ext cx="1709049" cy="1533840"/>
          </a:xfrm>
          <a:prstGeom prst="ellipse">
            <a:avLst/>
          </a:prstGeom>
          <a:gradFill rotWithShape="1">
            <a:gsLst>
              <a:gs pos="0">
                <a:srgbClr val="EDABAB"/>
              </a:gs>
              <a:gs pos="100000">
                <a:srgbClr val="FA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DB99A534-B37F-44EC-A56D-AEA99D9FA5A3}"/>
              </a:ext>
            </a:extLst>
          </p:cNvPr>
          <p:cNvSpPr txBox="1"/>
          <p:nvPr/>
        </p:nvSpPr>
        <p:spPr>
          <a:xfrm>
            <a:off x="5291012" y="1322364"/>
            <a:ext cx="1577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смерть гражданина</a:t>
            </a:r>
          </a:p>
        </p:txBody>
      </p:sp>
      <p:sp>
        <p:nvSpPr>
          <p:cNvPr id="54" name="Oval 22">
            <a:extLst>
              <a:ext uri="{FF2B5EF4-FFF2-40B4-BE49-F238E27FC236}">
                <a16:creationId xmlns="" xmlns:a16="http://schemas.microsoft.com/office/drawing/2014/main" id="{600B77B3-25A5-4286-A69D-B49030BA4D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64770" y="4170338"/>
            <a:ext cx="3270623" cy="2038952"/>
          </a:xfrm>
          <a:prstGeom prst="ellipse">
            <a:avLst/>
          </a:prstGeom>
          <a:gradFill rotWithShape="1">
            <a:gsLst>
              <a:gs pos="0">
                <a:srgbClr val="FFF0D9"/>
              </a:gs>
              <a:gs pos="100000">
                <a:srgbClr val="FFFF1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D324B071-19DB-4CA1-AA12-6896AA473319}"/>
              </a:ext>
            </a:extLst>
          </p:cNvPr>
          <p:cNvSpPr txBox="1"/>
          <p:nvPr/>
        </p:nvSpPr>
        <p:spPr>
          <a:xfrm>
            <a:off x="6479751" y="4456241"/>
            <a:ext cx="30146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выявление недостоверной информации, представленной гражданином при подаче заявления на оказание государственной социальной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149874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AutoShape 12">
            <a:extLst>
              <a:ext uri="{FF2B5EF4-FFF2-40B4-BE49-F238E27FC236}">
                <a16:creationId xmlns="" xmlns:a16="http://schemas.microsoft.com/office/drawing/2014/main" id="{583A917F-0B4A-4D55-81D9-97497EC38317}"/>
              </a:ext>
            </a:extLst>
          </p:cNvPr>
          <p:cNvSpPr>
            <a:spLocks noChangeArrowheads="1"/>
          </p:cNvSpPr>
          <p:nvPr/>
        </p:nvSpPr>
        <p:spPr bwMode="gray">
          <a:xfrm>
            <a:off x="97722" y="1484784"/>
            <a:ext cx="4207206" cy="4140085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rgbClr val="33CCCC">
                  <a:gamma/>
                  <a:shade val="66667"/>
                  <a:invGamma/>
                  <a:alpha val="12000"/>
                </a:srgbClr>
              </a:gs>
              <a:gs pos="50000">
                <a:srgbClr val="33CCCC"/>
              </a:gs>
              <a:gs pos="100000">
                <a:srgbClr val="33CCCC">
                  <a:gamma/>
                  <a:shade val="66667"/>
                  <a:invGamma/>
                  <a:alpha val="12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" name="Oval 11">
            <a:extLst>
              <a:ext uri="{FF2B5EF4-FFF2-40B4-BE49-F238E27FC236}">
                <a16:creationId xmlns="" xmlns:a16="http://schemas.microsoft.com/office/drawing/2014/main" id="{3F36C859-8DF6-400F-8EDE-F3696DCFA2C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4611" y="1834153"/>
            <a:ext cx="3512102" cy="3456071"/>
          </a:xfrm>
          <a:prstGeom prst="ellipse">
            <a:avLst/>
          </a:prstGeom>
          <a:gradFill rotWithShape="1">
            <a:gsLst>
              <a:gs pos="0">
                <a:srgbClr val="41D592"/>
              </a:gs>
              <a:gs pos="100000">
                <a:srgbClr val="41D592">
                  <a:gamma/>
                  <a:shade val="63529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5" name="AutoShape 13">
            <a:extLst>
              <a:ext uri="{FF2B5EF4-FFF2-40B4-BE49-F238E27FC236}">
                <a16:creationId xmlns="" xmlns:a16="http://schemas.microsoft.com/office/drawing/2014/main" id="{D6324C01-7F6A-4621-844D-8D8C7B0445E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84648" y="188640"/>
            <a:ext cx="6933470" cy="108012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ru-RU" b="1" dirty="0">
              <a:solidFill>
                <a:srgbClr val="000000"/>
              </a:solidFill>
            </a:endParaRPr>
          </a:p>
        </p:txBody>
      </p:sp>
      <p:sp>
        <p:nvSpPr>
          <p:cNvPr id="76" name="AutoShape 14">
            <a:extLst>
              <a:ext uri="{FF2B5EF4-FFF2-40B4-BE49-F238E27FC236}">
                <a16:creationId xmlns="" xmlns:a16="http://schemas.microsoft.com/office/drawing/2014/main" id="{E40738E1-41AE-453F-B34E-0C172B8B0F17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20302" y="1375132"/>
            <a:ext cx="6588732" cy="104575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ru-RU" b="1" dirty="0">
              <a:solidFill>
                <a:srgbClr val="000000"/>
              </a:solidFill>
            </a:endParaRPr>
          </a:p>
        </p:txBody>
      </p:sp>
      <p:sp>
        <p:nvSpPr>
          <p:cNvPr id="77" name="AutoShape 15">
            <a:extLst>
              <a:ext uri="{FF2B5EF4-FFF2-40B4-BE49-F238E27FC236}">
                <a16:creationId xmlns="" xmlns:a16="http://schemas.microsoft.com/office/drawing/2014/main" id="{5669BDB2-B0D1-496D-BEB3-24638278FF6C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00872" y="2560163"/>
            <a:ext cx="6048672" cy="144490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ru-RU" b="1" dirty="0">
              <a:solidFill>
                <a:srgbClr val="000000"/>
              </a:solidFill>
            </a:endParaRPr>
          </a:p>
        </p:txBody>
      </p:sp>
      <p:sp>
        <p:nvSpPr>
          <p:cNvPr id="78" name="AutoShape 16">
            <a:extLst>
              <a:ext uri="{FF2B5EF4-FFF2-40B4-BE49-F238E27FC236}">
                <a16:creationId xmlns="" xmlns:a16="http://schemas.microsoft.com/office/drawing/2014/main" id="{0FE36717-284A-47F4-A551-731F5C280461}"/>
              </a:ext>
            </a:extLst>
          </p:cNvPr>
          <p:cNvSpPr>
            <a:spLocks noChangeArrowheads="1"/>
          </p:cNvSpPr>
          <p:nvPr/>
        </p:nvSpPr>
        <p:spPr bwMode="gray">
          <a:xfrm>
            <a:off x="3008784" y="4116435"/>
            <a:ext cx="6768751" cy="117982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ru-RU" b="1" dirty="0">
              <a:solidFill>
                <a:srgbClr val="000000"/>
              </a:solidFill>
            </a:endParaRPr>
          </a:p>
        </p:txBody>
      </p:sp>
      <p:sp>
        <p:nvSpPr>
          <p:cNvPr id="79" name="AutoShape 17">
            <a:extLst>
              <a:ext uri="{FF2B5EF4-FFF2-40B4-BE49-F238E27FC236}">
                <a16:creationId xmlns="" xmlns:a16="http://schemas.microsoft.com/office/drawing/2014/main" id="{6E47D0D0-0537-40B2-BE5B-78EFEA71B3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640632" y="5425714"/>
            <a:ext cx="8136903" cy="131565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ru-RU" b="1" dirty="0">
              <a:solidFill>
                <a:srgbClr val="000000"/>
              </a:solidFill>
            </a:endParaRPr>
          </a:p>
        </p:txBody>
      </p:sp>
      <p:sp>
        <p:nvSpPr>
          <p:cNvPr id="80" name="Text Box 18">
            <a:extLst>
              <a:ext uri="{FF2B5EF4-FFF2-40B4-BE49-F238E27FC236}">
                <a16:creationId xmlns="" xmlns:a16="http://schemas.microsoft.com/office/drawing/2014/main" id="{C9D7C98D-ABA1-4516-93F0-F50B035A417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22564" y="3179659"/>
            <a:ext cx="3587212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Финансирование</a:t>
            </a:r>
            <a:endParaRPr lang="en-US" altLang="ru-RU" sz="32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2C03EBF5-D4DC-4CCA-BA59-93110C58DDF8}"/>
              </a:ext>
            </a:extLst>
          </p:cNvPr>
          <p:cNvSpPr txBox="1"/>
          <p:nvPr/>
        </p:nvSpPr>
        <p:spPr>
          <a:xfrm>
            <a:off x="2316170" y="412046"/>
            <a:ext cx="630923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chemeClr val="tx2"/>
                </a:solidFill>
              </a:rPr>
              <a:t>Управление </a:t>
            </a:r>
            <a:r>
              <a:rPr lang="ru-RU" sz="1500" b="1" u="sng" dirty="0">
                <a:solidFill>
                  <a:schemeClr val="tx2"/>
                </a:solidFill>
              </a:rPr>
              <a:t>до 10 числа каждого месяца</a:t>
            </a:r>
            <a:r>
              <a:rPr lang="ru-RU" sz="1500" b="1" dirty="0">
                <a:solidFill>
                  <a:schemeClr val="tx2"/>
                </a:solidFill>
              </a:rPr>
              <a:t>, следующего за назначением ежемесячной денежной выплаты, </a:t>
            </a:r>
            <a:r>
              <a:rPr lang="ru-RU" sz="1500" b="1" u="sng" dirty="0">
                <a:solidFill>
                  <a:schemeClr val="tx2"/>
                </a:solidFill>
              </a:rPr>
              <a:t>составляет заявку </a:t>
            </a:r>
            <a:r>
              <a:rPr lang="ru-RU" sz="1500" b="1" dirty="0">
                <a:solidFill>
                  <a:schemeClr val="tx2"/>
                </a:solidFill>
              </a:rPr>
              <a:t>и направляет ее в </a:t>
            </a:r>
            <a:r>
              <a:rPr lang="ru-RU" sz="1500" b="1" dirty="0" smtClean="0">
                <a:solidFill>
                  <a:schemeClr val="tx2"/>
                </a:solidFill>
              </a:rPr>
              <a:t>Минтруд Хакасии.</a:t>
            </a:r>
            <a:endParaRPr lang="ru-RU" sz="1500" b="1" dirty="0">
              <a:solidFill>
                <a:schemeClr val="tx2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E38169BF-6D12-465C-A66A-3E280E4C5904}"/>
              </a:ext>
            </a:extLst>
          </p:cNvPr>
          <p:cNvSpPr txBox="1"/>
          <p:nvPr/>
        </p:nvSpPr>
        <p:spPr>
          <a:xfrm>
            <a:off x="3349095" y="1496169"/>
            <a:ext cx="58524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chemeClr val="tx2"/>
                </a:solidFill>
              </a:rPr>
              <a:t>Минтруд Хакасии на основании заявки управления </a:t>
            </a:r>
            <a:r>
              <a:rPr lang="ru-RU" sz="1500" b="1" u="sng" dirty="0">
                <a:solidFill>
                  <a:schemeClr val="tx2"/>
                </a:solidFill>
              </a:rPr>
              <a:t>в течение пяти рабочих дней </a:t>
            </a:r>
            <a:r>
              <a:rPr lang="ru-RU" sz="1500" b="1" dirty="0">
                <a:solidFill>
                  <a:schemeClr val="tx2"/>
                </a:solidFill>
              </a:rPr>
              <a:t>со дня получения </a:t>
            </a:r>
            <a:r>
              <a:rPr lang="ru-RU" sz="1500" b="1" u="sng" dirty="0">
                <a:solidFill>
                  <a:schemeClr val="tx2"/>
                </a:solidFill>
              </a:rPr>
              <a:t>направляет сводную заявку</a:t>
            </a:r>
            <a:r>
              <a:rPr lang="ru-RU" sz="1500" b="1" dirty="0">
                <a:solidFill>
                  <a:schemeClr val="tx2"/>
                </a:solidFill>
              </a:rPr>
              <a:t> о финансировании в Министерство финансов Республики Хакасия.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AB662018-4A47-435C-9983-EF899F5E7E34}"/>
              </a:ext>
            </a:extLst>
          </p:cNvPr>
          <p:cNvSpPr txBox="1"/>
          <p:nvPr/>
        </p:nvSpPr>
        <p:spPr>
          <a:xfrm>
            <a:off x="4277017" y="2676578"/>
            <a:ext cx="54094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chemeClr val="tx2"/>
                </a:solidFill>
              </a:rPr>
              <a:t>Министерство финансов Республики Хакасия на основании заявки </a:t>
            </a:r>
            <a:r>
              <a:rPr lang="ru-RU" sz="1500" b="1" dirty="0" smtClean="0">
                <a:solidFill>
                  <a:schemeClr val="tx2"/>
                </a:solidFill>
              </a:rPr>
              <a:t>Минтруда </a:t>
            </a:r>
            <a:r>
              <a:rPr lang="ru-RU" sz="1500" b="1" dirty="0">
                <a:solidFill>
                  <a:schemeClr val="tx2"/>
                </a:solidFill>
              </a:rPr>
              <a:t>Хакасии </a:t>
            </a:r>
            <a:r>
              <a:rPr lang="ru-RU" sz="1500" b="1" u="sng" dirty="0">
                <a:solidFill>
                  <a:schemeClr val="tx2"/>
                </a:solidFill>
              </a:rPr>
              <a:t>не позднее 60 рабочих дней со дня получения заявки</a:t>
            </a:r>
            <a:r>
              <a:rPr lang="ru-RU" sz="1500" b="1" dirty="0">
                <a:solidFill>
                  <a:schemeClr val="tx2"/>
                </a:solidFill>
              </a:rPr>
              <a:t> о финансировании </a:t>
            </a:r>
            <a:r>
              <a:rPr lang="ru-RU" sz="1500" b="1" u="sng" dirty="0">
                <a:solidFill>
                  <a:schemeClr val="tx2"/>
                </a:solidFill>
              </a:rPr>
              <a:t>направляет денежные средства</a:t>
            </a:r>
            <a:r>
              <a:rPr lang="ru-RU" sz="1500" b="1" dirty="0">
                <a:solidFill>
                  <a:schemeClr val="tx2"/>
                </a:solidFill>
              </a:rPr>
              <a:t>, предусмотренные на предоставление ежемесячной денежной </a:t>
            </a:r>
            <a:r>
              <a:rPr lang="ru-RU" sz="1500" b="1" dirty="0" smtClean="0">
                <a:solidFill>
                  <a:schemeClr val="tx2"/>
                </a:solidFill>
              </a:rPr>
              <a:t>выплаты Минтруду Хакасии.</a:t>
            </a:r>
            <a:endParaRPr lang="ru-RU" sz="1500" b="1" dirty="0">
              <a:solidFill>
                <a:schemeClr val="tx2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062D9088-9BCE-48F0-AE81-D24631106C29}"/>
              </a:ext>
            </a:extLst>
          </p:cNvPr>
          <p:cNvSpPr txBox="1"/>
          <p:nvPr/>
        </p:nvSpPr>
        <p:spPr>
          <a:xfrm>
            <a:off x="3800872" y="4437693"/>
            <a:ext cx="5885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Минтруд Хакасии </a:t>
            </a:r>
            <a:r>
              <a:rPr lang="ru-RU" sz="1600" b="1" u="sng" dirty="0">
                <a:solidFill>
                  <a:schemeClr val="tx2"/>
                </a:solidFill>
              </a:rPr>
              <a:t>в течение </a:t>
            </a:r>
            <a:r>
              <a:rPr lang="ru-RU" sz="1600" b="1" u="sng" dirty="0" smtClean="0">
                <a:solidFill>
                  <a:schemeClr val="tx2"/>
                </a:solidFill>
              </a:rPr>
              <a:t>3 </a:t>
            </a:r>
            <a:r>
              <a:rPr lang="ru-RU" sz="1600" b="1" u="sng" dirty="0">
                <a:solidFill>
                  <a:schemeClr val="tx2"/>
                </a:solidFill>
              </a:rPr>
              <a:t>рабочих дней после получения денежных средств направляет их в управление</a:t>
            </a:r>
            <a:r>
              <a:rPr lang="ru-RU" sz="1600" b="1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2D78D930-F381-43E5-84CD-B643D18D83AF}"/>
              </a:ext>
            </a:extLst>
          </p:cNvPr>
          <p:cNvSpPr txBox="1"/>
          <p:nvPr/>
        </p:nvSpPr>
        <p:spPr>
          <a:xfrm>
            <a:off x="2105713" y="5538574"/>
            <a:ext cx="75807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Предоставление единовременной денежной выплаты, ежемесячной денежной выплаты осуществляется </a:t>
            </a:r>
            <a:r>
              <a:rPr lang="ru-RU" sz="1600" b="1" u="sng" dirty="0">
                <a:solidFill>
                  <a:schemeClr val="tx2"/>
                </a:solidFill>
              </a:rPr>
              <a:t>в течение </a:t>
            </a:r>
            <a:r>
              <a:rPr lang="ru-RU" sz="1600" b="1" u="sng" dirty="0" smtClean="0">
                <a:solidFill>
                  <a:schemeClr val="tx2"/>
                </a:solidFill>
              </a:rPr>
              <a:t>3 </a:t>
            </a:r>
            <a:r>
              <a:rPr lang="ru-RU" sz="1600" b="1" u="sng" dirty="0">
                <a:solidFill>
                  <a:schemeClr val="tx2"/>
                </a:solidFill>
              </a:rPr>
              <a:t>рабочих дней </a:t>
            </a:r>
            <a:r>
              <a:rPr lang="ru-RU" sz="1600" b="1" dirty="0">
                <a:solidFill>
                  <a:schemeClr val="tx2"/>
                </a:solidFill>
              </a:rPr>
              <a:t>со дня поступления денежных средств на расчетный счет управления </a:t>
            </a:r>
            <a:r>
              <a:rPr lang="ru-RU" sz="1600" b="1" u="sng" dirty="0">
                <a:solidFill>
                  <a:schemeClr val="tx2"/>
                </a:solidFill>
              </a:rPr>
              <a:t>путем перечисления средств на лицевой счет гражданина</a:t>
            </a:r>
            <a:r>
              <a:rPr lang="ru-RU" sz="1600" b="1" dirty="0">
                <a:solidFill>
                  <a:schemeClr val="tx2"/>
                </a:solidFill>
              </a:rPr>
              <a:t>, открытый в кредитной организации, либо почтовым переводом.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1904475" y="578686"/>
            <a:ext cx="38462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37646" y="1747420"/>
            <a:ext cx="41144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86713" y="3068960"/>
            <a:ext cx="39030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1751" y="4545414"/>
            <a:ext cx="49711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43948" y="5898874"/>
            <a:ext cx="36176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95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4568" y="0"/>
            <a:ext cx="7905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Кто может обратиться за государственной социальной помощью</a:t>
            </a:r>
          </a:p>
        </p:txBody>
      </p:sp>
      <p:grpSp>
        <p:nvGrpSpPr>
          <p:cNvPr id="4" name="Group 13">
            <a:extLst>
              <a:ext uri="{FF2B5EF4-FFF2-40B4-BE49-F238E27FC236}">
                <a16:creationId xmlns="" xmlns:a16="http://schemas.microsoft.com/office/drawing/2014/main" id="{79909DD7-F3CE-442C-AEF8-5E57DBF2DEDB}"/>
              </a:ext>
            </a:extLst>
          </p:cNvPr>
          <p:cNvGrpSpPr>
            <a:grpSpLocks/>
          </p:cNvGrpSpPr>
          <p:nvPr/>
        </p:nvGrpSpPr>
        <p:grpSpPr bwMode="auto">
          <a:xfrm>
            <a:off x="405067" y="2090249"/>
            <a:ext cx="5207108" cy="2059253"/>
            <a:chOff x="576" y="1680"/>
            <a:chExt cx="1581" cy="1491"/>
          </a:xfrm>
        </p:grpSpPr>
        <p:sp>
          <p:nvSpPr>
            <p:cNvPr id="7" name="AutoShape 10">
              <a:extLst>
                <a:ext uri="{FF2B5EF4-FFF2-40B4-BE49-F238E27FC236}">
                  <a16:creationId xmlns="" xmlns:a16="http://schemas.microsoft.com/office/drawing/2014/main" id="{2CC049F6-EC87-416F-88F4-CED517994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680"/>
              <a:ext cx="1581" cy="149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CCECFF">
                    <a:gamma/>
                    <a:tint val="21176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sy="50000" kx="-2453608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>
                <a:latin typeface="Verdana" panose="020B0604030504040204" pitchFamily="34" charset="0"/>
              </a:endParaRPr>
            </a:p>
          </p:txBody>
        </p:sp>
        <p:sp>
          <p:nvSpPr>
            <p:cNvPr id="8" name="Text Box 12">
              <a:extLst>
                <a:ext uri="{FF2B5EF4-FFF2-40B4-BE49-F238E27FC236}">
                  <a16:creationId xmlns="" xmlns:a16="http://schemas.microsoft.com/office/drawing/2014/main" id="{815BE518-7BCD-44E3-A2AE-96EA070EEE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1" y="1843"/>
              <a:ext cx="1482" cy="1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CCECFF"/>
                      </a:gs>
                      <a:gs pos="100000">
                        <a:srgbClr val="CCECFF">
                          <a:gamma/>
                          <a:tint val="21176"/>
                          <a:invGamma/>
                        </a:srgb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dirty="0">
                  <a:solidFill>
                    <a:srgbClr val="001D3A"/>
                  </a:solidFill>
                  <a:latin typeface="Verdana" panose="020B0604030504040204" pitchFamily="34" charset="0"/>
                </a:rPr>
                <a:t>Граждане, которые по </a:t>
              </a:r>
              <a:r>
                <a:rPr lang="ru-RU" altLang="ru-RU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независящим </a:t>
              </a:r>
              <a:r>
                <a:rPr lang="ru-RU" altLang="ru-RU" dirty="0">
                  <a:solidFill>
                    <a:srgbClr val="001D3A"/>
                  </a:solidFill>
                  <a:latin typeface="Verdana" panose="020B0604030504040204" pitchFamily="34" charset="0"/>
                </a:rPr>
                <a:t>от них причинам имеют среднедушевой доход ниже величины прожиточного минимума, установленного в Республике Хакасия</a:t>
              </a:r>
              <a:endParaRPr lang="en-US" altLang="ru-RU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8BAFD84B-D017-49EB-A993-7AA2E3410985}"/>
              </a:ext>
            </a:extLst>
          </p:cNvPr>
          <p:cNvGrpSpPr/>
          <p:nvPr/>
        </p:nvGrpSpPr>
        <p:grpSpPr>
          <a:xfrm>
            <a:off x="6838008" y="931115"/>
            <a:ext cx="2003424" cy="1949450"/>
            <a:chOff x="5231135" y="1223295"/>
            <a:chExt cx="1774066" cy="1731591"/>
          </a:xfrm>
        </p:grpSpPr>
        <p:grpSp>
          <p:nvGrpSpPr>
            <p:cNvPr id="9" name="Group 42">
              <a:extLst>
                <a:ext uri="{FF2B5EF4-FFF2-40B4-BE49-F238E27FC236}">
                  <a16:creationId xmlns="" xmlns:a16="http://schemas.microsoft.com/office/drawing/2014/main" id="{ACD2685A-4672-4100-9316-A71307E44E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13041" y="1223295"/>
              <a:ext cx="1584176" cy="1731591"/>
              <a:chOff x="1935" y="2160"/>
              <a:chExt cx="1294" cy="1399"/>
            </a:xfrm>
          </p:grpSpPr>
          <p:pic>
            <p:nvPicPr>
              <p:cNvPr id="10" name="Picture 35">
                <a:extLst>
                  <a:ext uri="{FF2B5EF4-FFF2-40B4-BE49-F238E27FC236}">
                    <a16:creationId xmlns="" xmlns:a16="http://schemas.microsoft.com/office/drawing/2014/main" id="{8F7F7004-D144-4226-9DE9-31B95FB1D21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8" y="3216"/>
                <a:ext cx="1248" cy="3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Oval 6">
                <a:extLst>
                  <a:ext uri="{FF2B5EF4-FFF2-40B4-BE49-F238E27FC236}">
                    <a16:creationId xmlns="" xmlns:a16="http://schemas.microsoft.com/office/drawing/2014/main" id="{2EE556DF-C6DB-4BAC-BF76-BFC1828318A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35" y="2160"/>
                <a:ext cx="1294" cy="122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2" name="Oval 7">
                <a:extLst>
                  <a:ext uri="{FF2B5EF4-FFF2-40B4-BE49-F238E27FC236}">
                    <a16:creationId xmlns="" xmlns:a16="http://schemas.microsoft.com/office/drawing/2014/main" id="{D3946435-700B-43EC-8CCE-806751D8196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52" y="2167"/>
                <a:ext cx="1262" cy="119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3" name="Oval 8">
                <a:extLst>
                  <a:ext uri="{FF2B5EF4-FFF2-40B4-BE49-F238E27FC236}">
                    <a16:creationId xmlns="" xmlns:a16="http://schemas.microsoft.com/office/drawing/2014/main" id="{728AF67A-2023-42A9-95FD-32E1AEFB904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65" y="2178"/>
                <a:ext cx="1201" cy="112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4" name="Oval 9">
                <a:extLst>
                  <a:ext uri="{FF2B5EF4-FFF2-40B4-BE49-F238E27FC236}">
                    <a16:creationId xmlns="" xmlns:a16="http://schemas.microsoft.com/office/drawing/2014/main" id="{4B3470E1-E4C5-4054-858C-8076D19E2E4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35" y="2210"/>
                <a:ext cx="1068" cy="90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21" name="Text Box 12">
              <a:extLst>
                <a:ext uri="{FF2B5EF4-FFF2-40B4-BE49-F238E27FC236}">
                  <a16:creationId xmlns="" xmlns:a16="http://schemas.microsoft.com/office/drawing/2014/main" id="{827075BE-33EB-4070-9E84-94AFB2327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1135" y="1686434"/>
              <a:ext cx="177406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CCECFF"/>
                      </a:gs>
                      <a:gs pos="100000">
                        <a:srgbClr val="CCECFF">
                          <a:gamma/>
                          <a:tint val="21176"/>
                          <a:invGamma/>
                        </a:srgb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sz="1600" b="1" dirty="0">
                  <a:solidFill>
                    <a:srgbClr val="001D3A"/>
                  </a:solidFill>
                  <a:latin typeface="Verdana" panose="020B0604030504040204" pitchFamily="34" charset="0"/>
                </a:rPr>
                <a:t>Малоимущие семьи</a:t>
              </a:r>
              <a:endParaRPr lang="en-US" altLang="ru-RU" sz="1600" b="1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1A67C8DD-2B3A-43BA-B0C2-6148CC81DEAC}"/>
              </a:ext>
            </a:extLst>
          </p:cNvPr>
          <p:cNvGrpSpPr/>
          <p:nvPr/>
        </p:nvGrpSpPr>
        <p:grpSpPr>
          <a:xfrm>
            <a:off x="6897380" y="2796691"/>
            <a:ext cx="2054225" cy="2220913"/>
            <a:chOff x="5360665" y="3444208"/>
            <a:chExt cx="2054225" cy="2220913"/>
          </a:xfrm>
        </p:grpSpPr>
        <p:grpSp>
          <p:nvGrpSpPr>
            <p:cNvPr id="15" name="Group 42">
              <a:extLst>
                <a:ext uri="{FF2B5EF4-FFF2-40B4-BE49-F238E27FC236}">
                  <a16:creationId xmlns="" xmlns:a16="http://schemas.microsoft.com/office/drawing/2014/main" id="{3C2F9DF2-C528-4C45-886D-5E78D52AB2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60665" y="3444208"/>
              <a:ext cx="2054225" cy="2220913"/>
              <a:chOff x="1935" y="2160"/>
              <a:chExt cx="1294" cy="1399"/>
            </a:xfrm>
          </p:grpSpPr>
          <p:pic>
            <p:nvPicPr>
              <p:cNvPr id="16" name="Picture 35">
                <a:extLst>
                  <a:ext uri="{FF2B5EF4-FFF2-40B4-BE49-F238E27FC236}">
                    <a16:creationId xmlns="" xmlns:a16="http://schemas.microsoft.com/office/drawing/2014/main" id="{6FB8BD11-C9E6-4F51-B674-423AE175172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8" y="3216"/>
                <a:ext cx="1248" cy="3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" name="Oval 6">
                <a:extLst>
                  <a:ext uri="{FF2B5EF4-FFF2-40B4-BE49-F238E27FC236}">
                    <a16:creationId xmlns="" xmlns:a16="http://schemas.microsoft.com/office/drawing/2014/main" id="{FFE8AAC6-1F9E-4C8F-82DB-F39DA425148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35" y="2160"/>
                <a:ext cx="1294" cy="122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8" name="Oval 7">
                <a:extLst>
                  <a:ext uri="{FF2B5EF4-FFF2-40B4-BE49-F238E27FC236}">
                    <a16:creationId xmlns="" xmlns:a16="http://schemas.microsoft.com/office/drawing/2014/main" id="{5A9E4DDD-64D0-4B7E-9F9F-6C31458376A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52" y="2167"/>
                <a:ext cx="1262" cy="119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9" name="Oval 8">
                <a:extLst>
                  <a:ext uri="{FF2B5EF4-FFF2-40B4-BE49-F238E27FC236}">
                    <a16:creationId xmlns="" xmlns:a16="http://schemas.microsoft.com/office/drawing/2014/main" id="{16CEA716-6F60-43B7-9D80-911872C57C7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65" y="2178"/>
                <a:ext cx="1201" cy="112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0" name="Oval 9">
                <a:extLst>
                  <a:ext uri="{FF2B5EF4-FFF2-40B4-BE49-F238E27FC236}">
                    <a16:creationId xmlns="" xmlns:a16="http://schemas.microsoft.com/office/drawing/2014/main" id="{9060CCE6-7B9D-45DC-B2DB-8DD8DE848BF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35" y="2210"/>
                <a:ext cx="1068" cy="90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22" name="Text Box 12">
              <a:extLst>
                <a:ext uri="{FF2B5EF4-FFF2-40B4-BE49-F238E27FC236}">
                  <a16:creationId xmlns="" xmlns:a16="http://schemas.microsoft.com/office/drawing/2014/main" id="{942613A3-AD8A-456E-864D-9B1FA4EA8A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6203" y="3891780"/>
              <a:ext cx="1930400" cy="1077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CCECFF"/>
                      </a:gs>
                      <a:gs pos="100000">
                        <a:srgbClr val="CCECFF">
                          <a:gamma/>
                          <a:tint val="21176"/>
                          <a:invGamma/>
                        </a:srgb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sz="1600" b="1" dirty="0">
                  <a:solidFill>
                    <a:srgbClr val="001D3A"/>
                  </a:solidFill>
                  <a:latin typeface="Verdana" panose="020B0604030504040204" pitchFamily="34" charset="0"/>
                </a:rPr>
                <a:t>Малоимущие одиноко проживающие граждане</a:t>
              </a:r>
              <a:endParaRPr lang="en-US" altLang="ru-RU" sz="1600" b="1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24" name="AutoShape 10">
            <a:extLst>
              <a:ext uri="{FF2B5EF4-FFF2-40B4-BE49-F238E27FC236}">
                <a16:creationId xmlns="" xmlns:a16="http://schemas.microsoft.com/office/drawing/2014/main" id="{B903DB55-24E4-4F13-8C28-4992CC88D8B6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5320" y="4918180"/>
            <a:ext cx="9555360" cy="167917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7099E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21176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26" name="Freeform 7">
            <a:extLst>
              <a:ext uri="{FF2B5EF4-FFF2-40B4-BE49-F238E27FC236}">
                <a16:creationId xmlns="" xmlns:a16="http://schemas.microsoft.com/office/drawing/2014/main" id="{B8C1D61A-EFDE-462B-8ACA-1A8825545148}"/>
              </a:ext>
            </a:extLst>
          </p:cNvPr>
          <p:cNvSpPr>
            <a:spLocks/>
          </p:cNvSpPr>
          <p:nvPr/>
        </p:nvSpPr>
        <p:spPr bwMode="gray">
          <a:xfrm rot="20727360" flipV="1">
            <a:off x="5515101" y="3786913"/>
            <a:ext cx="1466850" cy="1157288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3BB6CF">
                  <a:gamma/>
                  <a:tint val="90980"/>
                  <a:invGamma/>
                  <a:alpha val="32001"/>
                </a:srgbClr>
              </a:gs>
              <a:gs pos="100000">
                <a:srgbClr val="3BB6C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Freeform 8">
            <a:extLst>
              <a:ext uri="{FF2B5EF4-FFF2-40B4-BE49-F238E27FC236}">
                <a16:creationId xmlns="" xmlns:a16="http://schemas.microsoft.com/office/drawing/2014/main" id="{2908CAEA-454F-4783-A357-D373CB35155A}"/>
              </a:ext>
            </a:extLst>
          </p:cNvPr>
          <p:cNvSpPr>
            <a:spLocks/>
          </p:cNvSpPr>
          <p:nvPr/>
        </p:nvSpPr>
        <p:spPr bwMode="gray">
          <a:xfrm>
            <a:off x="5418030" y="1055568"/>
            <a:ext cx="1466850" cy="1155700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5DA4EB">
                  <a:gamma/>
                  <a:tint val="90980"/>
                  <a:invGamma/>
                  <a:alpha val="32001"/>
                </a:srgbClr>
              </a:gs>
              <a:gs pos="100000">
                <a:srgbClr val="5DA4E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Text Box 12">
            <a:extLst>
              <a:ext uri="{FF2B5EF4-FFF2-40B4-BE49-F238E27FC236}">
                <a16:creationId xmlns="" xmlns:a16="http://schemas.microsoft.com/office/drawing/2014/main" id="{DBD052A4-04E5-4490-B57A-568B1144A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058" y="5044988"/>
            <a:ext cx="937634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ECFF"/>
                    </a:gs>
                    <a:gs pos="100000">
                      <a:srgbClr val="CCECFF">
                        <a:gamma/>
                        <a:tint val="21176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sz="1600" dirty="0">
                <a:solidFill>
                  <a:srgbClr val="001D3A"/>
                </a:solidFill>
                <a:latin typeface="Verdana" panose="020B0604030504040204" pitchFamily="34" charset="0"/>
              </a:rPr>
              <a:t>Расчет среднедушевого дохода семьи и дохода одиноко проживающего гражданина производится исходя из суммы доходов членов семьи или одиноко проживающего гражданина за три последних календарных месяца, предшествующих месяцу подачи заявления об оказании государственной социальной </a:t>
            </a:r>
            <a:r>
              <a:rPr lang="ru-RU" altLang="ru-RU" sz="1600" dirty="0" smtClean="0">
                <a:solidFill>
                  <a:srgbClr val="001D3A"/>
                </a:solidFill>
                <a:latin typeface="Verdana" panose="020B0604030504040204" pitchFamily="34" charset="0"/>
              </a:rPr>
              <a:t>помощи.</a:t>
            </a:r>
          </a:p>
          <a:p>
            <a:pPr algn="just"/>
            <a:endParaRPr lang="ru-RU" altLang="ru-RU" sz="1600" dirty="0" smtClean="0">
              <a:solidFill>
                <a:srgbClr val="001D3A"/>
              </a:solidFill>
              <a:latin typeface="Verdana" panose="020B0604030504040204" pitchFamily="34" charset="0"/>
            </a:endParaRPr>
          </a:p>
          <a:p>
            <a:pPr algn="r"/>
            <a:r>
              <a:rPr lang="ru-RU" sz="1600" b="1" dirty="0">
                <a:solidFill>
                  <a:srgbClr val="002D86"/>
                </a:solidFill>
              </a:rPr>
              <a:t>В соответствии со ст. 4 Федерального закона от 05.04.2003 № </a:t>
            </a:r>
            <a:r>
              <a:rPr lang="ru-RU" sz="1600" b="1" dirty="0" smtClean="0">
                <a:solidFill>
                  <a:srgbClr val="002D86"/>
                </a:solidFill>
              </a:rPr>
              <a:t>44-ФЗ</a:t>
            </a:r>
            <a:endParaRPr lang="ru-RU" sz="1600" b="1" dirty="0">
              <a:solidFill>
                <a:srgbClr val="002D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83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2">
            <a:extLst>
              <a:ext uri="{FF2B5EF4-FFF2-40B4-BE49-F238E27FC236}">
                <a16:creationId xmlns="" xmlns:a16="http://schemas.microsoft.com/office/drawing/2014/main" id="{035BC104-E969-415C-ACA6-E92B28B2FABE}"/>
              </a:ext>
            </a:extLst>
          </p:cNvPr>
          <p:cNvGrpSpPr>
            <a:grpSpLocks/>
          </p:cNvGrpSpPr>
          <p:nvPr/>
        </p:nvGrpSpPr>
        <p:grpSpPr bwMode="auto">
          <a:xfrm>
            <a:off x="4971235" y="282591"/>
            <a:ext cx="5254060" cy="6316767"/>
            <a:chOff x="3040" y="1232"/>
            <a:chExt cx="2266" cy="2411"/>
          </a:xfrm>
        </p:grpSpPr>
        <p:sp>
          <p:nvSpPr>
            <p:cNvPr id="126" name="Rectangle 8">
              <a:extLst>
                <a:ext uri="{FF2B5EF4-FFF2-40B4-BE49-F238E27FC236}">
                  <a16:creationId xmlns="" xmlns:a16="http://schemas.microsoft.com/office/drawing/2014/main" id="{196F1588-1AFA-43F2-B541-1A39E2542C7A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01233">
              <a:off x="3162" y="1232"/>
              <a:ext cx="2144" cy="241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" name="Rectangle 9">
              <a:extLst>
                <a:ext uri="{FF2B5EF4-FFF2-40B4-BE49-F238E27FC236}">
                  <a16:creationId xmlns="" xmlns:a16="http://schemas.microsoft.com/office/drawing/2014/main" id="{2BA73EB9-4586-41C3-ACFD-083464F84EE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040" y="1323"/>
              <a:ext cx="2096" cy="2223"/>
            </a:xfrm>
            <a:prstGeom prst="rect">
              <a:avLst/>
            </a:prstGeom>
            <a:gradFill rotWithShape="1">
              <a:gsLst>
                <a:gs pos="0">
                  <a:srgbClr val="B6E6D8"/>
                </a:gs>
                <a:gs pos="100000">
                  <a:srgbClr val="B6E6D8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1" name="Group 11">
            <a:extLst>
              <a:ext uri="{FF2B5EF4-FFF2-40B4-BE49-F238E27FC236}">
                <a16:creationId xmlns="" xmlns:a16="http://schemas.microsoft.com/office/drawing/2014/main" id="{8FA96FFD-0A30-4185-BACE-776AA5A6E011}"/>
              </a:ext>
            </a:extLst>
          </p:cNvPr>
          <p:cNvGrpSpPr>
            <a:grpSpLocks/>
          </p:cNvGrpSpPr>
          <p:nvPr/>
        </p:nvGrpSpPr>
        <p:grpSpPr bwMode="auto">
          <a:xfrm>
            <a:off x="-362892" y="275811"/>
            <a:ext cx="5293347" cy="6381327"/>
            <a:chOff x="527" y="1248"/>
            <a:chExt cx="2257" cy="2411"/>
          </a:xfrm>
        </p:grpSpPr>
        <p:sp>
          <p:nvSpPr>
            <p:cNvPr id="122" name="Rectangle 4">
              <a:extLst>
                <a:ext uri="{FF2B5EF4-FFF2-40B4-BE49-F238E27FC236}">
                  <a16:creationId xmlns="" xmlns:a16="http://schemas.microsoft.com/office/drawing/2014/main" id="{5E889E39-55D4-40D0-9214-430E238E0A95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319177">
              <a:off x="527" y="1248"/>
              <a:ext cx="2144" cy="241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" name="Rectangle 5">
              <a:extLst>
                <a:ext uri="{FF2B5EF4-FFF2-40B4-BE49-F238E27FC236}">
                  <a16:creationId xmlns="" xmlns:a16="http://schemas.microsoft.com/office/drawing/2014/main" id="{564132C9-FBEF-4D82-9A2D-BD3E46AF2EB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88" y="1340"/>
              <a:ext cx="2096" cy="2202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rgbClr val="99CCFF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5D8D0AF8-8C92-491A-8DE5-65545EDC4BBA}"/>
              </a:ext>
            </a:extLst>
          </p:cNvPr>
          <p:cNvSpPr/>
          <p:nvPr/>
        </p:nvSpPr>
        <p:spPr>
          <a:xfrm>
            <a:off x="269506" y="44624"/>
            <a:ext cx="94034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Размер государственной социальной помощи</a:t>
            </a:r>
          </a:p>
        </p:txBody>
      </p:sp>
      <p:sp>
        <p:nvSpPr>
          <p:cNvPr id="25" name="AutoShape 3">
            <a:extLst>
              <a:ext uri="{FF2B5EF4-FFF2-40B4-BE49-F238E27FC236}">
                <a16:creationId xmlns="" xmlns:a16="http://schemas.microsoft.com/office/drawing/2014/main" id="{9A8970DE-4A39-43DF-90D2-F38BEE6AE46D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4613" y="617302"/>
            <a:ext cx="4320480" cy="602938"/>
          </a:xfrm>
          <a:prstGeom prst="roundRect">
            <a:avLst>
              <a:gd name="adj" fmla="val 10347"/>
            </a:avLst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18900000" scaled="1"/>
          </a:gradFill>
          <a:ln w="50800">
            <a:solidFill>
              <a:srgbClr val="7099E2"/>
            </a:solidFill>
            <a:round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10">
            <a:extLst>
              <a:ext uri="{FF2B5EF4-FFF2-40B4-BE49-F238E27FC236}">
                <a16:creationId xmlns="" xmlns:a16="http://schemas.microsoft.com/office/drawing/2014/main" id="{E257430D-07B2-4F49-9B7E-BDB0D5637D55}"/>
              </a:ext>
            </a:extLst>
          </p:cNvPr>
          <p:cNvSpPr>
            <a:spLocks noChangeArrowheads="1"/>
          </p:cNvSpPr>
          <p:nvPr/>
        </p:nvSpPr>
        <p:spPr bwMode="gray">
          <a:xfrm>
            <a:off x="5352484" y="617302"/>
            <a:ext cx="4320480" cy="602938"/>
          </a:xfrm>
          <a:prstGeom prst="roundRect">
            <a:avLst>
              <a:gd name="adj" fmla="val 10347"/>
            </a:avLst>
          </a:prstGeom>
          <a:gradFill rotWithShape="1">
            <a:gsLst>
              <a:gs pos="0">
                <a:srgbClr val="D8F4BE">
                  <a:gamma/>
                  <a:tint val="0"/>
                  <a:invGamma/>
                </a:srgbClr>
              </a:gs>
              <a:gs pos="100000">
                <a:srgbClr val="D8F4BE"/>
              </a:gs>
            </a:gsLst>
            <a:lin ang="2700000" scaled="1"/>
          </a:gradFill>
          <a:ln w="50800">
            <a:solidFill>
              <a:srgbClr val="44988C"/>
            </a:solidFill>
            <a:round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Text Box 38">
            <a:extLst>
              <a:ext uri="{FF2B5EF4-FFF2-40B4-BE49-F238E27FC236}">
                <a16:creationId xmlns="" xmlns:a16="http://schemas.microsoft.com/office/drawing/2014/main" id="{45BE2393-B53E-4902-8399-47DE3F69604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55941" y="707384"/>
            <a:ext cx="32842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2000" b="1" dirty="0">
                <a:solidFill>
                  <a:srgbClr val="002060"/>
                </a:solidFill>
              </a:rPr>
              <a:t>Федеральный бюджет</a:t>
            </a:r>
            <a:endParaRPr lang="en-US" altLang="ru-RU" sz="2000" dirty="0">
              <a:solidFill>
                <a:srgbClr val="002060"/>
              </a:solidFill>
            </a:endParaRPr>
          </a:p>
        </p:txBody>
      </p:sp>
      <p:sp>
        <p:nvSpPr>
          <p:cNvPr id="57" name="Text Box 38">
            <a:extLst>
              <a:ext uri="{FF2B5EF4-FFF2-40B4-BE49-F238E27FC236}">
                <a16:creationId xmlns="" xmlns:a16="http://schemas.microsoft.com/office/drawing/2014/main" id="{EA0DF8EE-99ED-43EF-996D-25C041007F7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136980" y="740940"/>
            <a:ext cx="33089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2000" b="1" dirty="0">
                <a:solidFill>
                  <a:srgbClr val="002060"/>
                </a:solidFill>
              </a:rPr>
              <a:t>Региональный бюджет</a:t>
            </a:r>
            <a:endParaRPr lang="en-US" altLang="ru-RU" sz="2000" dirty="0">
              <a:solidFill>
                <a:srgbClr val="002060"/>
              </a:solidFill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EFA8A07A-D44D-41EE-A4B1-0D656B5F3359}"/>
              </a:ext>
            </a:extLst>
          </p:cNvPr>
          <p:cNvGrpSpPr/>
          <p:nvPr/>
        </p:nvGrpSpPr>
        <p:grpSpPr>
          <a:xfrm>
            <a:off x="257285" y="1265515"/>
            <a:ext cx="4554758" cy="1114884"/>
            <a:chOff x="1501584" y="1651887"/>
            <a:chExt cx="6331913" cy="1396115"/>
          </a:xfrm>
        </p:grpSpPr>
        <p:sp>
          <p:nvSpPr>
            <p:cNvPr id="73" name="AutoShape 3">
              <a:extLst>
                <a:ext uri="{FF2B5EF4-FFF2-40B4-BE49-F238E27FC236}">
                  <a16:creationId xmlns="" xmlns:a16="http://schemas.microsoft.com/office/drawing/2014/main" id="{EE439511-5A88-4634-BDA2-AF701613163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01584" y="1651887"/>
              <a:ext cx="6331913" cy="139611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" name="AutoShape 4">
              <a:extLst>
                <a:ext uri="{FF2B5EF4-FFF2-40B4-BE49-F238E27FC236}">
                  <a16:creationId xmlns="" xmlns:a16="http://schemas.microsoft.com/office/drawing/2014/main" id="{B300B368-1178-4EBC-8AD5-4DAAEBC97F3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28465" y="1857575"/>
              <a:ext cx="1132187" cy="107653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66CC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" name="Freeform 5">
              <a:extLst>
                <a:ext uri="{FF2B5EF4-FFF2-40B4-BE49-F238E27FC236}">
                  <a16:creationId xmlns="" xmlns:a16="http://schemas.microsoft.com/office/drawing/2014/main" id="{0490E1C5-8EAA-426E-984C-3C332FBFFBCE}"/>
                </a:ext>
              </a:extLst>
            </p:cNvPr>
            <p:cNvSpPr>
              <a:spLocks/>
            </p:cNvSpPr>
            <p:nvPr/>
          </p:nvSpPr>
          <p:spPr bwMode="gray">
            <a:xfrm>
              <a:off x="1662113" y="1809750"/>
              <a:ext cx="609600" cy="59213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0066CC">
                    <a:gamma/>
                    <a:tint val="54510"/>
                    <a:invGamma/>
                  </a:srgbClr>
                </a:gs>
                <a:gs pos="50000">
                  <a:srgbClr val="0066CC">
                    <a:alpha val="0"/>
                  </a:srgbClr>
                </a:gs>
                <a:gs pos="100000">
                  <a:srgbClr val="0066CC">
                    <a:gamma/>
                    <a:tint val="54510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Text Box 6">
              <a:extLst>
                <a:ext uri="{FF2B5EF4-FFF2-40B4-BE49-F238E27FC236}">
                  <a16:creationId xmlns="" xmlns:a16="http://schemas.microsoft.com/office/drawing/2014/main" id="{FE925C5E-4B09-4417-A49C-B87F33E20FB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555075" y="1798923"/>
              <a:ext cx="1246157" cy="1156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до </a:t>
              </a:r>
            </a:p>
            <a:p>
              <a:pPr algn="ctr"/>
              <a:r>
                <a:rPr lang="ru-RU" altLang="ru-RU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50 000 рублей</a:t>
              </a:r>
              <a:endParaRPr lang="en-US" altLang="ru-RU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7876C742-6EC5-44B5-A300-F5691CD8E649}"/>
              </a:ext>
            </a:extLst>
          </p:cNvPr>
          <p:cNvGrpSpPr/>
          <p:nvPr/>
        </p:nvGrpSpPr>
        <p:grpSpPr>
          <a:xfrm>
            <a:off x="324613" y="2551834"/>
            <a:ext cx="4541000" cy="1001550"/>
            <a:chOff x="1447800" y="3200400"/>
            <a:chExt cx="6324600" cy="1447800"/>
          </a:xfrm>
        </p:grpSpPr>
        <p:sp>
          <p:nvSpPr>
            <p:cNvPr id="78" name="AutoShape 14">
              <a:extLst>
                <a:ext uri="{FF2B5EF4-FFF2-40B4-BE49-F238E27FC236}">
                  <a16:creationId xmlns="" xmlns:a16="http://schemas.microsoft.com/office/drawing/2014/main" id="{A330F28F-AA13-4477-8F8A-86082078C4D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47800" y="3200400"/>
              <a:ext cx="6324600" cy="144780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9" name="AutoShape 15">
              <a:extLst>
                <a:ext uri="{FF2B5EF4-FFF2-40B4-BE49-F238E27FC236}">
                  <a16:creationId xmlns="" xmlns:a16="http://schemas.microsoft.com/office/drawing/2014/main" id="{9D34BCE1-EB36-4544-B426-50FDCEA092C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85913" y="3333750"/>
              <a:ext cx="1219200" cy="1184275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9999"/>
                </a:gs>
                <a:gs pos="100000">
                  <a:srgbClr val="009999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80" name="Freeform 16">
              <a:extLst>
                <a:ext uri="{FF2B5EF4-FFF2-40B4-BE49-F238E27FC236}">
                  <a16:creationId xmlns="" xmlns:a16="http://schemas.microsoft.com/office/drawing/2014/main" id="{1CEC8C97-A62D-4363-AE8A-5172C237A42B}"/>
                </a:ext>
              </a:extLst>
            </p:cNvPr>
            <p:cNvSpPr>
              <a:spLocks/>
            </p:cNvSpPr>
            <p:nvPr/>
          </p:nvSpPr>
          <p:spPr bwMode="gray">
            <a:xfrm>
              <a:off x="1662113" y="3409950"/>
              <a:ext cx="609600" cy="59213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009999">
                    <a:gamma/>
                    <a:tint val="42353"/>
                    <a:invGamma/>
                  </a:srgbClr>
                </a:gs>
                <a:gs pos="100000">
                  <a:srgbClr val="009999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81" name="Text Box 17">
              <a:extLst>
                <a:ext uri="{FF2B5EF4-FFF2-40B4-BE49-F238E27FC236}">
                  <a16:creationId xmlns="" xmlns:a16="http://schemas.microsoft.com/office/drawing/2014/main" id="{1EF9F2B6-B50E-4171-B8D3-F4780BD7CA9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521954" y="3229605"/>
              <a:ext cx="1373894" cy="1334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до </a:t>
              </a:r>
            </a:p>
            <a:p>
              <a:pPr algn="ctr"/>
              <a:r>
                <a:rPr lang="ru-RU" altLang="ru-RU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250 000 рублей</a:t>
              </a:r>
              <a:endParaRPr lang="en-US" altLang="ru-RU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016D1BE7-A7D7-4E7C-BD2D-AF69B3277652}"/>
              </a:ext>
            </a:extLst>
          </p:cNvPr>
          <p:cNvGrpSpPr/>
          <p:nvPr/>
        </p:nvGrpSpPr>
        <p:grpSpPr>
          <a:xfrm>
            <a:off x="295763" y="3685759"/>
            <a:ext cx="4541000" cy="1254038"/>
            <a:chOff x="1447800" y="4819650"/>
            <a:chExt cx="6324600" cy="1447800"/>
          </a:xfrm>
        </p:grpSpPr>
        <p:sp>
          <p:nvSpPr>
            <p:cNvPr id="83" name="AutoShape 19">
              <a:extLst>
                <a:ext uri="{FF2B5EF4-FFF2-40B4-BE49-F238E27FC236}">
                  <a16:creationId xmlns="" xmlns:a16="http://schemas.microsoft.com/office/drawing/2014/main" id="{42F1D83D-A719-4829-9F3E-E55C5DFC6CA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47800" y="4819650"/>
              <a:ext cx="6324600" cy="144780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4" name="AutoShape 20">
              <a:extLst>
                <a:ext uri="{FF2B5EF4-FFF2-40B4-BE49-F238E27FC236}">
                  <a16:creationId xmlns="" xmlns:a16="http://schemas.microsoft.com/office/drawing/2014/main" id="{8D029732-FC96-4279-8C3C-F9E3C583B89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85913" y="4953001"/>
              <a:ext cx="1327669" cy="1184275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EC941E"/>
                </a:gs>
                <a:gs pos="100000">
                  <a:srgbClr val="EC941E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Freeform 21">
              <a:extLst>
                <a:ext uri="{FF2B5EF4-FFF2-40B4-BE49-F238E27FC236}">
                  <a16:creationId xmlns="" xmlns:a16="http://schemas.microsoft.com/office/drawing/2014/main" id="{CA2F855F-DF30-4BDF-8524-618F5FB29D6A}"/>
                </a:ext>
              </a:extLst>
            </p:cNvPr>
            <p:cNvSpPr>
              <a:spLocks/>
            </p:cNvSpPr>
            <p:nvPr/>
          </p:nvSpPr>
          <p:spPr bwMode="gray">
            <a:xfrm>
              <a:off x="1662113" y="5029200"/>
              <a:ext cx="609600" cy="59213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EC941E">
                    <a:gamma/>
                    <a:tint val="48627"/>
                    <a:invGamma/>
                  </a:srgbClr>
                </a:gs>
                <a:gs pos="100000">
                  <a:srgbClr val="EC941E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Text Box 22">
              <a:extLst>
                <a:ext uri="{FF2B5EF4-FFF2-40B4-BE49-F238E27FC236}">
                  <a16:creationId xmlns="" xmlns:a16="http://schemas.microsoft.com/office/drawing/2014/main" id="{C8F7C363-FF5C-4535-A867-50DF79F3175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597235" y="4956379"/>
              <a:ext cx="1327669" cy="10659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до </a:t>
              </a:r>
            </a:p>
            <a:p>
              <a:pPr algn="ctr"/>
              <a:r>
                <a:rPr lang="ru-RU" altLang="ru-RU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100 000 рублей</a:t>
              </a:r>
              <a:endParaRPr lang="en-US" altLang="ru-RU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9766E198-E007-4381-B4D7-FCE2F1578575}"/>
              </a:ext>
            </a:extLst>
          </p:cNvPr>
          <p:cNvGrpSpPr/>
          <p:nvPr/>
        </p:nvGrpSpPr>
        <p:grpSpPr>
          <a:xfrm>
            <a:off x="298269" y="5045815"/>
            <a:ext cx="4540999" cy="1001550"/>
            <a:chOff x="1447800" y="4819650"/>
            <a:chExt cx="6324600" cy="1447800"/>
          </a:xfrm>
        </p:grpSpPr>
        <p:sp>
          <p:nvSpPr>
            <p:cNvPr id="88" name="AutoShape 13">
              <a:extLst>
                <a:ext uri="{FF2B5EF4-FFF2-40B4-BE49-F238E27FC236}">
                  <a16:creationId xmlns="" xmlns:a16="http://schemas.microsoft.com/office/drawing/2014/main" id="{056EA21D-4CCE-4B2E-B07C-CC623D0704F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47800" y="4819650"/>
              <a:ext cx="6324600" cy="144780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" name="AutoShape 14">
              <a:extLst>
                <a:ext uri="{FF2B5EF4-FFF2-40B4-BE49-F238E27FC236}">
                  <a16:creationId xmlns="" xmlns:a16="http://schemas.microsoft.com/office/drawing/2014/main" id="{F61EBAFC-777C-4B0E-95CD-1B0A91F904B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68503" y="4918976"/>
              <a:ext cx="1391127" cy="1271449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00"/>
                </a:gs>
                <a:gs pos="100000">
                  <a:srgbClr val="006600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Freeform 15">
              <a:extLst>
                <a:ext uri="{FF2B5EF4-FFF2-40B4-BE49-F238E27FC236}">
                  <a16:creationId xmlns="" xmlns:a16="http://schemas.microsoft.com/office/drawing/2014/main" id="{8FC3B3EA-4DC1-4F15-B620-35C319D3403F}"/>
                </a:ext>
              </a:extLst>
            </p:cNvPr>
            <p:cNvSpPr>
              <a:spLocks/>
            </p:cNvSpPr>
            <p:nvPr/>
          </p:nvSpPr>
          <p:spPr bwMode="gray">
            <a:xfrm>
              <a:off x="1662113" y="5029200"/>
              <a:ext cx="608012" cy="59213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006600">
                    <a:gamma/>
                    <a:tint val="48627"/>
                    <a:invGamma/>
                  </a:srgbClr>
                </a:gs>
                <a:gs pos="100000">
                  <a:srgbClr val="006600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Text Box 16">
              <a:extLst>
                <a:ext uri="{FF2B5EF4-FFF2-40B4-BE49-F238E27FC236}">
                  <a16:creationId xmlns="" xmlns:a16="http://schemas.microsoft.com/office/drawing/2014/main" id="{31DDF5A7-1AB4-4837-82CF-FC04CAD7E3C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447800" y="4962275"/>
              <a:ext cx="1621741" cy="1201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sz="12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не более величины прожиточного минимума</a:t>
              </a:r>
              <a:endParaRPr lang="en-US" altLang="ru-RU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93" name="Text Box 38">
            <a:extLst>
              <a:ext uri="{FF2B5EF4-FFF2-40B4-BE49-F238E27FC236}">
                <a16:creationId xmlns="" xmlns:a16="http://schemas.microsoft.com/office/drawing/2014/main" id="{37D2CA86-A107-4FDF-B032-65741C4F5B7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154262" y="1561347"/>
            <a:ext cx="11089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1400" b="1" dirty="0">
                <a:solidFill>
                  <a:srgbClr val="002060"/>
                </a:solidFill>
              </a:rPr>
              <a:t>на поиск работы</a:t>
            </a:r>
            <a:endParaRPr lang="en-US" altLang="ru-RU" sz="1400" dirty="0">
              <a:solidFill>
                <a:srgbClr val="002060"/>
              </a:solidFill>
            </a:endParaRPr>
          </a:p>
        </p:txBody>
      </p:sp>
      <p:sp>
        <p:nvSpPr>
          <p:cNvPr id="94" name="Text Box 38">
            <a:extLst>
              <a:ext uri="{FF2B5EF4-FFF2-40B4-BE49-F238E27FC236}">
                <a16:creationId xmlns="" xmlns:a16="http://schemas.microsoft.com/office/drawing/2014/main" id="{A443AB72-2EDB-461D-891B-EC6E2466406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288894" y="2719463"/>
            <a:ext cx="35767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1400" b="1" dirty="0">
                <a:solidFill>
                  <a:srgbClr val="002060"/>
                </a:solidFill>
              </a:rPr>
              <a:t>на осуществление индивидуальной предпринимательской деятельности</a:t>
            </a:r>
            <a:endParaRPr lang="en-US" altLang="ru-RU" sz="1400" dirty="0">
              <a:solidFill>
                <a:srgbClr val="002060"/>
              </a:solidFill>
            </a:endParaRPr>
          </a:p>
        </p:txBody>
      </p:sp>
      <p:sp>
        <p:nvSpPr>
          <p:cNvPr id="95" name="Text Box 38">
            <a:extLst>
              <a:ext uri="{FF2B5EF4-FFF2-40B4-BE49-F238E27FC236}">
                <a16:creationId xmlns="" xmlns:a16="http://schemas.microsoft.com/office/drawing/2014/main" id="{5CADD322-3A56-46BA-A1D4-0AE886AE306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300855" y="3788322"/>
            <a:ext cx="353590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1400" b="1" dirty="0">
                <a:solidFill>
                  <a:srgbClr val="002060"/>
                </a:solidFill>
              </a:rPr>
              <a:t>на ведение личного подсобного хозяйства (приобретение скота, птицы, пчел, строительство и ремонт строений для их содержания, приобретение сельскохозяйственной техники)</a:t>
            </a:r>
            <a:endParaRPr lang="en-US" altLang="ru-RU" sz="1400" dirty="0">
              <a:solidFill>
                <a:srgbClr val="002060"/>
              </a:solidFill>
            </a:endParaRPr>
          </a:p>
        </p:txBody>
      </p:sp>
      <p:sp>
        <p:nvSpPr>
          <p:cNvPr id="96" name="Text Box 38">
            <a:extLst>
              <a:ext uri="{FF2B5EF4-FFF2-40B4-BE49-F238E27FC236}">
                <a16:creationId xmlns="" xmlns:a16="http://schemas.microsoft.com/office/drawing/2014/main" id="{550603E6-98D3-4E8F-B1AD-625C2D3E831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450723" y="5082923"/>
            <a:ext cx="34774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1400" b="1" dirty="0">
                <a:solidFill>
                  <a:srgbClr val="002060"/>
                </a:solidFill>
              </a:rPr>
              <a:t>на осуществление мероприятий, направленных на преодоление гражданином трудной жизненной ситуации</a:t>
            </a:r>
            <a:endParaRPr lang="en-US" altLang="ru-RU" sz="1400" dirty="0">
              <a:solidFill>
                <a:srgbClr val="002060"/>
              </a:solidFill>
            </a:endParaRPr>
          </a:p>
        </p:txBody>
      </p:sp>
      <p:grpSp>
        <p:nvGrpSpPr>
          <p:cNvPr id="102" name="Группа 101">
            <a:extLst>
              <a:ext uri="{FF2B5EF4-FFF2-40B4-BE49-F238E27FC236}">
                <a16:creationId xmlns="" xmlns:a16="http://schemas.microsoft.com/office/drawing/2014/main" id="{01C65D65-9DFF-4143-B2B7-B52CF88013A5}"/>
              </a:ext>
            </a:extLst>
          </p:cNvPr>
          <p:cNvGrpSpPr/>
          <p:nvPr/>
        </p:nvGrpSpPr>
        <p:grpSpPr>
          <a:xfrm>
            <a:off x="5123152" y="1284314"/>
            <a:ext cx="4633668" cy="1267520"/>
            <a:chOff x="1481388" y="1505321"/>
            <a:chExt cx="6324600" cy="1447800"/>
          </a:xfrm>
        </p:grpSpPr>
        <p:sp>
          <p:nvSpPr>
            <p:cNvPr id="103" name="AutoShape 14">
              <a:extLst>
                <a:ext uri="{FF2B5EF4-FFF2-40B4-BE49-F238E27FC236}">
                  <a16:creationId xmlns="" xmlns:a16="http://schemas.microsoft.com/office/drawing/2014/main" id="{C367CBD3-309B-49B9-9BEE-AD2626ECD21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81388" y="1505321"/>
              <a:ext cx="6324600" cy="144780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" name="AutoShape 15">
              <a:extLst>
                <a:ext uri="{FF2B5EF4-FFF2-40B4-BE49-F238E27FC236}">
                  <a16:creationId xmlns="" xmlns:a16="http://schemas.microsoft.com/office/drawing/2014/main" id="{2DFABC3F-5426-47E8-93CD-3D311453D73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14858" y="1637083"/>
              <a:ext cx="1353246" cy="1184275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" name="Freeform 16">
              <a:extLst>
                <a:ext uri="{FF2B5EF4-FFF2-40B4-BE49-F238E27FC236}">
                  <a16:creationId xmlns="" xmlns:a16="http://schemas.microsoft.com/office/drawing/2014/main" id="{8A9E3E02-1B71-4C8D-A08D-682E7C0C305E}"/>
                </a:ext>
              </a:extLst>
            </p:cNvPr>
            <p:cNvSpPr>
              <a:spLocks/>
            </p:cNvSpPr>
            <p:nvPr/>
          </p:nvSpPr>
          <p:spPr bwMode="gray">
            <a:xfrm>
              <a:off x="1818333" y="1736468"/>
              <a:ext cx="609600" cy="59213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92D6BF"/>
                </a:gs>
                <a:gs pos="100000">
                  <a:srgbClr val="009A5F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Text Box 17">
              <a:extLst>
                <a:ext uri="{FF2B5EF4-FFF2-40B4-BE49-F238E27FC236}">
                  <a16:creationId xmlns="" xmlns:a16="http://schemas.microsoft.com/office/drawing/2014/main" id="{C913D5C3-BEE9-4882-9030-F80960F1104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686487" y="1661241"/>
              <a:ext cx="1381617" cy="10546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до </a:t>
              </a:r>
            </a:p>
            <a:p>
              <a:pPr algn="ctr"/>
              <a:r>
                <a:rPr lang="ru-RU" altLang="ru-RU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50 000 рублей</a:t>
              </a:r>
              <a:endParaRPr lang="en-US" altLang="ru-RU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07" name="Группа 106">
            <a:extLst>
              <a:ext uri="{FF2B5EF4-FFF2-40B4-BE49-F238E27FC236}">
                <a16:creationId xmlns="" xmlns:a16="http://schemas.microsoft.com/office/drawing/2014/main" id="{E913F247-3E84-4096-8A6F-0082EB7778EE}"/>
              </a:ext>
            </a:extLst>
          </p:cNvPr>
          <p:cNvGrpSpPr/>
          <p:nvPr/>
        </p:nvGrpSpPr>
        <p:grpSpPr>
          <a:xfrm>
            <a:off x="5062842" y="2680570"/>
            <a:ext cx="4676675" cy="1366518"/>
            <a:chOff x="1435370" y="4818898"/>
            <a:chExt cx="6324600" cy="1447800"/>
          </a:xfrm>
        </p:grpSpPr>
        <p:sp>
          <p:nvSpPr>
            <p:cNvPr id="108" name="AutoShape 19">
              <a:extLst>
                <a:ext uri="{FF2B5EF4-FFF2-40B4-BE49-F238E27FC236}">
                  <a16:creationId xmlns="" xmlns:a16="http://schemas.microsoft.com/office/drawing/2014/main" id="{EED489F8-2EE6-47DC-905E-DAA4F5F4864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35370" y="4818898"/>
              <a:ext cx="6324600" cy="144780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9" name="AutoShape 20">
              <a:extLst>
                <a:ext uri="{FF2B5EF4-FFF2-40B4-BE49-F238E27FC236}">
                  <a16:creationId xmlns="" xmlns:a16="http://schemas.microsoft.com/office/drawing/2014/main" id="{1A0B7BC7-6E4F-4CB4-85C4-C0685A94E44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46243" y="5034778"/>
              <a:ext cx="1432788" cy="1065994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0" name="Freeform 21">
              <a:extLst>
                <a:ext uri="{FF2B5EF4-FFF2-40B4-BE49-F238E27FC236}">
                  <a16:creationId xmlns="" xmlns:a16="http://schemas.microsoft.com/office/drawing/2014/main" id="{1C2ED9CA-5AED-482D-8B3E-57BC46C39C60}"/>
                </a:ext>
              </a:extLst>
            </p:cNvPr>
            <p:cNvSpPr>
              <a:spLocks/>
            </p:cNvSpPr>
            <p:nvPr/>
          </p:nvSpPr>
          <p:spPr bwMode="gray">
            <a:xfrm>
              <a:off x="1739935" y="5105216"/>
              <a:ext cx="609600" cy="59213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Text Box 22">
              <a:extLst>
                <a:ext uri="{FF2B5EF4-FFF2-40B4-BE49-F238E27FC236}">
                  <a16:creationId xmlns="" xmlns:a16="http://schemas.microsoft.com/office/drawing/2014/main" id="{58ABD521-6843-4B11-9A0F-A0972ED14B9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684935" y="5087156"/>
              <a:ext cx="1395090" cy="867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до </a:t>
              </a:r>
            </a:p>
            <a:p>
              <a:pPr algn="ctr"/>
              <a:r>
                <a:rPr lang="ru-RU" altLang="ru-RU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30 000 рублей</a:t>
              </a:r>
              <a:endParaRPr lang="en-US" altLang="ru-RU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3" name="Text Box 38">
            <a:extLst>
              <a:ext uri="{FF2B5EF4-FFF2-40B4-BE49-F238E27FC236}">
                <a16:creationId xmlns="" xmlns:a16="http://schemas.microsoft.com/office/drawing/2014/main" id="{1EE9BDEE-F602-45C3-AEDD-DBACDF8AF95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350195" y="1627123"/>
            <a:ext cx="34352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1400" b="1" dirty="0">
                <a:solidFill>
                  <a:srgbClr val="002060"/>
                </a:solidFill>
              </a:rPr>
              <a:t>на осуществление ремонта жилья для подготовки к отопительному сезону</a:t>
            </a:r>
          </a:p>
        </p:txBody>
      </p:sp>
      <p:sp>
        <p:nvSpPr>
          <p:cNvPr id="114" name="Text Box 38">
            <a:extLst>
              <a:ext uri="{FF2B5EF4-FFF2-40B4-BE49-F238E27FC236}">
                <a16:creationId xmlns="" xmlns:a16="http://schemas.microsoft.com/office/drawing/2014/main" id="{2CB6CDF2-CB3B-4F49-B47C-C860FF5B7FE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365977" y="3018313"/>
            <a:ext cx="361620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1400" b="1" dirty="0">
                <a:solidFill>
                  <a:srgbClr val="002060"/>
                </a:solidFill>
              </a:rPr>
              <a:t>на приобретение и установку теплиц, приобретение посадочного материала, удобрений, специального инвентаря для развития садоводства и огородничества</a:t>
            </a:r>
            <a:endParaRPr lang="en-US" altLang="ru-RU" sz="1400" dirty="0">
              <a:solidFill>
                <a:srgbClr val="002060"/>
              </a:solidFill>
            </a:endParaRPr>
          </a:p>
        </p:txBody>
      </p:sp>
      <p:grpSp>
        <p:nvGrpSpPr>
          <p:cNvPr id="115" name="Группа 114">
            <a:extLst>
              <a:ext uri="{FF2B5EF4-FFF2-40B4-BE49-F238E27FC236}">
                <a16:creationId xmlns="" xmlns:a16="http://schemas.microsoft.com/office/drawing/2014/main" id="{1ABE0113-741F-4A12-A8C9-867CB7536C6A}"/>
              </a:ext>
            </a:extLst>
          </p:cNvPr>
          <p:cNvGrpSpPr/>
          <p:nvPr/>
        </p:nvGrpSpPr>
        <p:grpSpPr>
          <a:xfrm>
            <a:off x="5119486" y="4267274"/>
            <a:ext cx="4579562" cy="1226123"/>
            <a:chOff x="1447800" y="3200400"/>
            <a:chExt cx="6324600" cy="1447800"/>
          </a:xfrm>
        </p:grpSpPr>
        <p:sp>
          <p:nvSpPr>
            <p:cNvPr id="116" name="AutoShape 14">
              <a:extLst>
                <a:ext uri="{FF2B5EF4-FFF2-40B4-BE49-F238E27FC236}">
                  <a16:creationId xmlns="" xmlns:a16="http://schemas.microsoft.com/office/drawing/2014/main" id="{ED2F7D7B-4B23-4B7E-AD5D-380DD751A0B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47800" y="3200400"/>
              <a:ext cx="6324600" cy="144780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" name="AutoShape 15">
              <a:extLst>
                <a:ext uri="{FF2B5EF4-FFF2-40B4-BE49-F238E27FC236}">
                  <a16:creationId xmlns="" xmlns:a16="http://schemas.microsoft.com/office/drawing/2014/main" id="{AD1CAAC3-2FDA-4F82-B5C3-3DA68324438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85913" y="3333750"/>
              <a:ext cx="1395419" cy="1184275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" name="Freeform 16">
              <a:extLst>
                <a:ext uri="{FF2B5EF4-FFF2-40B4-BE49-F238E27FC236}">
                  <a16:creationId xmlns="" xmlns:a16="http://schemas.microsoft.com/office/drawing/2014/main" id="{80E6D1C6-43A3-48E8-878C-1FCB0A0CC2F2}"/>
                </a:ext>
              </a:extLst>
            </p:cNvPr>
            <p:cNvSpPr>
              <a:spLocks/>
            </p:cNvSpPr>
            <p:nvPr/>
          </p:nvSpPr>
          <p:spPr bwMode="gray">
            <a:xfrm>
              <a:off x="1662113" y="3409950"/>
              <a:ext cx="609600" cy="59213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Text Box 17">
              <a:extLst>
                <a:ext uri="{FF2B5EF4-FFF2-40B4-BE49-F238E27FC236}">
                  <a16:creationId xmlns="" xmlns:a16="http://schemas.microsoft.com/office/drawing/2014/main" id="{EF268FB2-2795-4E51-9251-9CFB34FBF9D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587214" y="3362540"/>
              <a:ext cx="1419000" cy="1090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до </a:t>
              </a:r>
            </a:p>
            <a:p>
              <a:pPr algn="ctr"/>
              <a:r>
                <a:rPr lang="ru-RU" altLang="ru-RU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30 000 рублей</a:t>
              </a:r>
              <a:endParaRPr lang="en-US" altLang="ru-RU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20" name="Text Box 38">
            <a:extLst>
              <a:ext uri="{FF2B5EF4-FFF2-40B4-BE49-F238E27FC236}">
                <a16:creationId xmlns="" xmlns:a16="http://schemas.microsoft.com/office/drawing/2014/main" id="{5A13F503-0423-4186-8FEF-D39CF5BCDBA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324471" y="4667556"/>
            <a:ext cx="35767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1400" b="1" dirty="0">
                <a:solidFill>
                  <a:srgbClr val="002060"/>
                </a:solidFill>
              </a:rPr>
              <a:t>на приобретение оборудования для изготовления швейных изделий</a:t>
            </a:r>
            <a:endParaRPr lang="en-US" altLang="ru-RU" sz="1400" dirty="0">
              <a:solidFill>
                <a:srgbClr val="002060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="" xmlns:a16="http://schemas.microsoft.com/office/drawing/2014/main" id="{D302FDE3-5EB9-4957-8380-AE527B381413}"/>
              </a:ext>
            </a:extLst>
          </p:cNvPr>
          <p:cNvSpPr txBox="1"/>
          <p:nvPr/>
        </p:nvSpPr>
        <p:spPr>
          <a:xfrm>
            <a:off x="14702" y="6165502"/>
            <a:ext cx="9816423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buFont typeface="Arial" charset="0"/>
              <a:buChar char="•"/>
            </a:pPr>
            <a:r>
              <a:rPr lang="ru-RU" sz="1400" b="1" i="1" dirty="0">
                <a:ea typeface="Times New Roman" panose="02020603050405020304" pitchFamily="18" charset="0"/>
              </a:rPr>
              <a:t>Социальный контракт заключается с гражданами </a:t>
            </a:r>
            <a:r>
              <a:rPr lang="ru-RU" sz="1400" b="1" i="1" dirty="0">
                <a:solidFill>
                  <a:srgbClr val="FF0000"/>
                </a:solidFill>
                <a:ea typeface="Times New Roman" panose="02020603050405020304" pitchFamily="18" charset="0"/>
              </a:rPr>
              <a:t>на одно из мероприятий не чаще 1 раза в год</a:t>
            </a:r>
            <a:r>
              <a:rPr lang="ru-RU" sz="1400" b="1" i="1" dirty="0">
                <a:ea typeface="Times New Roman" panose="02020603050405020304" pitchFamily="18" charset="0"/>
              </a:rPr>
              <a:t>, сроком                    </a:t>
            </a:r>
            <a:r>
              <a:rPr lang="ru-RU" sz="1400" b="1" i="1" u="sng" dirty="0">
                <a:solidFill>
                  <a:srgbClr val="662F6D"/>
                </a:solidFill>
                <a:ea typeface="Times New Roman" panose="02020603050405020304" pitchFamily="18" charset="0"/>
              </a:rPr>
              <a:t>от 3 месяцев до 1 года</a:t>
            </a:r>
            <a:r>
              <a:rPr lang="ru-RU" sz="1400" b="1" i="1" dirty="0">
                <a:ea typeface="Times New Roman" panose="02020603050405020304" pitchFamily="18" charset="0"/>
              </a:rPr>
              <a:t>, </a:t>
            </a:r>
            <a:r>
              <a:rPr lang="ru-RU" sz="1400" b="1" i="1" dirty="0">
                <a:solidFill>
                  <a:srgbClr val="FF0000"/>
                </a:solidFill>
                <a:ea typeface="Times New Roman" panose="02020603050405020304" pitchFamily="18" charset="0"/>
              </a:rPr>
              <a:t>за исключением </a:t>
            </a:r>
            <a:r>
              <a:rPr lang="ru-RU" sz="1400" b="1" i="1" dirty="0">
                <a:ea typeface="Times New Roman" panose="02020603050405020304" pitchFamily="18" charset="0"/>
              </a:rPr>
              <a:t>государственной социальной помощи на осуществление ремонта жилья для подготовки к отопительному сезону, которая оказывается </a:t>
            </a:r>
            <a:r>
              <a:rPr lang="ru-RU" sz="1400" b="1" i="1" dirty="0">
                <a:solidFill>
                  <a:srgbClr val="FF0000"/>
                </a:solidFill>
                <a:ea typeface="Times New Roman" panose="02020603050405020304" pitchFamily="18" charset="0"/>
              </a:rPr>
              <a:t>1 раз в три года.</a:t>
            </a:r>
            <a:endParaRPr lang="ru-RU" sz="1400" b="1" i="1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308" y="1402265"/>
            <a:ext cx="882826" cy="914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7919" y="22727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6" name="Text Box 6">
            <a:extLst>
              <a:ext uri="{FF2B5EF4-FFF2-40B4-BE49-F238E27FC236}">
                <a16:creationId xmlns="" xmlns:a16="http://schemas.microsoft.com/office/drawing/2014/main" id="{FE925C5E-4B09-4417-A49C-B87F33E20FB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128391" y="1391578"/>
            <a:ext cx="930618" cy="946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</a:t>
            </a:r>
          </a:p>
          <a:p>
            <a:pPr algn="ctr"/>
            <a:r>
              <a:rPr lang="en-US" altLang="ru-RU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altLang="ru-RU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0 000</a:t>
            </a:r>
            <a:r>
              <a:rPr lang="ru-RU" alt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рублей</a:t>
            </a:r>
            <a:endParaRPr lang="en-US" altLang="ru-RU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224" y="1399669"/>
            <a:ext cx="1801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на прохождение профессионального обучения и доп. образования </a:t>
            </a:r>
            <a:endParaRPr lang="en-US" sz="1400" b="1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98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5D8D0AF8-8C92-491A-8DE5-65545EDC4BBA}"/>
              </a:ext>
            </a:extLst>
          </p:cNvPr>
          <p:cNvSpPr/>
          <p:nvPr/>
        </p:nvSpPr>
        <p:spPr>
          <a:xfrm>
            <a:off x="88618" y="64876"/>
            <a:ext cx="9853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Мероприятия, направленные на преодоление гражданином трудной жизненной ситуации</a:t>
            </a:r>
          </a:p>
        </p:txBody>
      </p:sp>
      <p:sp>
        <p:nvSpPr>
          <p:cNvPr id="64" name="AutoShape 3">
            <a:extLst>
              <a:ext uri="{FF2B5EF4-FFF2-40B4-BE49-F238E27FC236}">
                <a16:creationId xmlns="" xmlns:a16="http://schemas.microsoft.com/office/drawing/2014/main" id="{2E41046B-36DC-4FDF-A696-9141A1A61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12" y="2706633"/>
            <a:ext cx="7444408" cy="1056188"/>
          </a:xfrm>
          <a:prstGeom prst="roundRect">
            <a:avLst>
              <a:gd name="adj" fmla="val 13745"/>
            </a:avLst>
          </a:prstGeom>
          <a:gradFill>
            <a:gsLst>
              <a:gs pos="0">
                <a:srgbClr val="99CC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2000" dirty="0">
                <a:solidFill>
                  <a:srgbClr val="002060"/>
                </a:solidFill>
                <a:latin typeface="Verdana" panose="020B0604030504040204" pitchFamily="34" charset="0"/>
              </a:rPr>
              <a:t>приобретение лекарственных препаратов, оплата лечения</a:t>
            </a:r>
            <a:endParaRPr lang="en-US" altLang="ru-RU" sz="2000" dirty="0">
              <a:solidFill>
                <a:srgbClr val="002060"/>
              </a:solidFill>
              <a:latin typeface="Verdana" panose="020B0604030504040204" pitchFamily="34" charset="0"/>
            </a:endParaRPr>
          </a:p>
        </p:txBody>
      </p:sp>
      <p:sp>
        <p:nvSpPr>
          <p:cNvPr id="65" name="AutoShape 4">
            <a:extLst>
              <a:ext uri="{FF2B5EF4-FFF2-40B4-BE49-F238E27FC236}">
                <a16:creationId xmlns="" xmlns:a16="http://schemas.microsoft.com/office/drawing/2014/main" id="{0BD30883-0C43-4E8E-A1A8-F53E3A771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12" y="1406567"/>
            <a:ext cx="7444408" cy="1056188"/>
          </a:xfrm>
          <a:prstGeom prst="roundRect">
            <a:avLst>
              <a:gd name="adj" fmla="val 13745"/>
            </a:avLst>
          </a:prstGeom>
          <a:gradFill flip="none" rotWithShape="1">
            <a:gsLst>
              <a:gs pos="0">
                <a:srgbClr val="FFCC99"/>
              </a:gs>
              <a:gs pos="100000">
                <a:schemeClr val="bg1"/>
              </a:gs>
            </a:gsLst>
            <a:lin ang="5400000" scaled="1"/>
            <a:tileRect/>
          </a:gradFill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2000" dirty="0">
                <a:solidFill>
                  <a:srgbClr val="002060"/>
                </a:solidFill>
                <a:latin typeface="Verdana" panose="020B0604030504040204" pitchFamily="34" charset="0"/>
              </a:rPr>
              <a:t>приобретение товаров первой необходимости (одежда, обувь, продукты питания)</a:t>
            </a:r>
            <a:endParaRPr lang="en-US" altLang="ru-RU" sz="2000" dirty="0">
              <a:solidFill>
                <a:srgbClr val="002060"/>
              </a:solidFill>
              <a:latin typeface="Verdana" panose="020B0604030504040204" pitchFamily="34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7D45EF9E-E87E-4FC4-A0A1-CCB1B4436BD5}"/>
              </a:ext>
            </a:extLst>
          </p:cNvPr>
          <p:cNvGrpSpPr/>
          <p:nvPr/>
        </p:nvGrpSpPr>
        <p:grpSpPr>
          <a:xfrm>
            <a:off x="624190" y="1412731"/>
            <a:ext cx="1019259" cy="5195219"/>
            <a:chOff x="624190" y="1412731"/>
            <a:chExt cx="1019259" cy="5195219"/>
          </a:xfrm>
        </p:grpSpPr>
        <p:sp>
          <p:nvSpPr>
            <p:cNvPr id="77" name="Rectangle 6">
              <a:extLst>
                <a:ext uri="{FF2B5EF4-FFF2-40B4-BE49-F238E27FC236}">
                  <a16:creationId xmlns="" xmlns:a16="http://schemas.microsoft.com/office/drawing/2014/main" id="{98EF13A4-C079-4BE9-944B-42613964320B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643224" y="1393698"/>
              <a:ext cx="934465" cy="972532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6600"/>
              </a:extrusionClr>
              <a:contourClr>
                <a:srgbClr val="FF66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grpSp>
          <p:nvGrpSpPr>
            <p:cNvPr id="82" name="Group 7">
              <a:extLst>
                <a:ext uri="{FF2B5EF4-FFF2-40B4-BE49-F238E27FC236}">
                  <a16:creationId xmlns="" xmlns:a16="http://schemas.microsoft.com/office/drawing/2014/main" id="{B30642FD-A6B2-425E-9F7C-300DF6B93152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125893" y="2571985"/>
              <a:ext cx="901618" cy="133495"/>
              <a:chOff x="2003" y="3439"/>
              <a:chExt cx="468" cy="244"/>
            </a:xfrm>
          </p:grpSpPr>
          <p:sp>
            <p:nvSpPr>
              <p:cNvPr id="139" name="Oval 8">
                <a:extLst>
                  <a:ext uri="{FF2B5EF4-FFF2-40B4-BE49-F238E27FC236}">
                    <a16:creationId xmlns="" xmlns:a16="http://schemas.microsoft.com/office/drawing/2014/main" id="{1291490C-055C-4644-A30F-440A5C1D143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10800000" scaled="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0" name="Rectangle 9">
                <a:extLst>
                  <a:ext uri="{FF2B5EF4-FFF2-40B4-BE49-F238E27FC236}">
                    <a16:creationId xmlns="" xmlns:a16="http://schemas.microsoft.com/office/drawing/2014/main" id="{A0BDD082-1AB5-45B1-B3E9-7A9BDB24EF2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10800000" scaled="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1" name="Oval 10">
                <a:extLst>
                  <a:ext uri="{FF2B5EF4-FFF2-40B4-BE49-F238E27FC236}">
                    <a16:creationId xmlns="" xmlns:a16="http://schemas.microsoft.com/office/drawing/2014/main" id="{3A64079A-D65D-4248-B575-C20ABA5892B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2" name="Oval 11">
                <a:extLst>
                  <a:ext uri="{FF2B5EF4-FFF2-40B4-BE49-F238E27FC236}">
                    <a16:creationId xmlns="" xmlns:a16="http://schemas.microsoft.com/office/drawing/2014/main" id="{5F1B40F8-C9A3-462A-A1BF-92F6C5F1BAC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sp>
          <p:nvSpPr>
            <p:cNvPr id="87" name="Rectangle 12">
              <a:extLst>
                <a:ext uri="{FF2B5EF4-FFF2-40B4-BE49-F238E27FC236}">
                  <a16:creationId xmlns="" xmlns:a16="http://schemas.microsoft.com/office/drawing/2014/main" id="{6E962830-BE1E-4F54-B7CB-9D8A8817A01D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672167" y="2774575"/>
              <a:ext cx="934465" cy="972532"/>
            </a:xfrm>
            <a:prstGeom prst="rect">
              <a:avLst/>
            </a:prstGeom>
            <a:solidFill>
              <a:srgbClr val="5491D4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5491D4"/>
              </a:extrusionClr>
              <a:contourClr>
                <a:srgbClr val="5491D4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grpSp>
          <p:nvGrpSpPr>
            <p:cNvPr id="92" name="Group 13">
              <a:extLst>
                <a:ext uri="{FF2B5EF4-FFF2-40B4-BE49-F238E27FC236}">
                  <a16:creationId xmlns="" xmlns:a16="http://schemas.microsoft.com/office/drawing/2014/main" id="{32E937B9-086F-42BE-97A1-65B78BA1DC5A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125893" y="3975596"/>
              <a:ext cx="901618" cy="133495"/>
              <a:chOff x="2003" y="3439"/>
              <a:chExt cx="468" cy="244"/>
            </a:xfrm>
          </p:grpSpPr>
          <p:sp>
            <p:nvSpPr>
              <p:cNvPr id="135" name="Oval 14">
                <a:extLst>
                  <a:ext uri="{FF2B5EF4-FFF2-40B4-BE49-F238E27FC236}">
                    <a16:creationId xmlns="" xmlns:a16="http://schemas.microsoft.com/office/drawing/2014/main" id="{1E19236E-889B-4033-890D-4E2DA3D081C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10800000" scaled="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6" name="Rectangle 15">
                <a:extLst>
                  <a:ext uri="{FF2B5EF4-FFF2-40B4-BE49-F238E27FC236}">
                    <a16:creationId xmlns="" xmlns:a16="http://schemas.microsoft.com/office/drawing/2014/main" id="{4F5DA173-A06E-46FD-A5F0-24AA94FE93F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10800000" scaled="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7" name="Oval 16">
                <a:extLst>
                  <a:ext uri="{FF2B5EF4-FFF2-40B4-BE49-F238E27FC236}">
                    <a16:creationId xmlns="" xmlns:a16="http://schemas.microsoft.com/office/drawing/2014/main" id="{3F879A29-2D36-4B04-BBD0-74356323168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8" name="Oval 17">
                <a:extLst>
                  <a:ext uri="{FF2B5EF4-FFF2-40B4-BE49-F238E27FC236}">
                    <a16:creationId xmlns="" xmlns:a16="http://schemas.microsoft.com/office/drawing/2014/main" id="{BA570C22-F60B-42BF-B08C-43A387DBBE9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sp>
          <p:nvSpPr>
            <p:cNvPr id="124" name="Rectangle 18">
              <a:extLst>
                <a:ext uri="{FF2B5EF4-FFF2-40B4-BE49-F238E27FC236}">
                  <a16:creationId xmlns="" xmlns:a16="http://schemas.microsoft.com/office/drawing/2014/main" id="{4D3D96A4-F9E4-4423-AEA6-374D33232587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662037" y="4255535"/>
              <a:ext cx="934465" cy="972532"/>
            </a:xfrm>
            <a:prstGeom prst="rect">
              <a:avLst/>
            </a:prstGeom>
            <a:solidFill>
              <a:srgbClr val="99CC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grpSp>
          <p:nvGrpSpPr>
            <p:cNvPr id="128" name="Group 19">
              <a:extLst>
                <a:ext uri="{FF2B5EF4-FFF2-40B4-BE49-F238E27FC236}">
                  <a16:creationId xmlns="" xmlns:a16="http://schemas.microsoft.com/office/drawing/2014/main" id="{D6AF4302-1F67-4292-A59C-F8E8ACED0DBF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981219" y="5585284"/>
              <a:ext cx="1182379" cy="133495"/>
              <a:chOff x="2003" y="3439"/>
              <a:chExt cx="468" cy="244"/>
            </a:xfrm>
          </p:grpSpPr>
          <p:sp>
            <p:nvSpPr>
              <p:cNvPr id="131" name="Oval 20">
                <a:extLst>
                  <a:ext uri="{FF2B5EF4-FFF2-40B4-BE49-F238E27FC236}">
                    <a16:creationId xmlns="" xmlns:a16="http://schemas.microsoft.com/office/drawing/2014/main" id="{296F6B39-4C30-49E5-9A67-837CD50FCC2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10800000" scaled="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2" name="Rectangle 21">
                <a:extLst>
                  <a:ext uri="{FF2B5EF4-FFF2-40B4-BE49-F238E27FC236}">
                    <a16:creationId xmlns="" xmlns:a16="http://schemas.microsoft.com/office/drawing/2014/main" id="{B802E25F-6D03-4751-B0CB-E17FDB617C4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10800000" scaled="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3" name="Oval 22">
                <a:extLst>
                  <a:ext uri="{FF2B5EF4-FFF2-40B4-BE49-F238E27FC236}">
                    <a16:creationId xmlns="" xmlns:a16="http://schemas.microsoft.com/office/drawing/2014/main" id="{3CB6C014-6AF2-41DB-AFA3-5DF2394D480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4" name="Oval 23">
                <a:extLst>
                  <a:ext uri="{FF2B5EF4-FFF2-40B4-BE49-F238E27FC236}">
                    <a16:creationId xmlns="" xmlns:a16="http://schemas.microsoft.com/office/drawing/2014/main" id="{E85620E3-5F90-4C69-BD47-14CB3FE98FA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sp>
          <p:nvSpPr>
            <p:cNvPr id="130" name="Rectangle 24">
              <a:extLst>
                <a:ext uri="{FF2B5EF4-FFF2-40B4-BE49-F238E27FC236}">
                  <a16:creationId xmlns="" xmlns:a16="http://schemas.microsoft.com/office/drawing/2014/main" id="{0BBD645B-61BF-456C-9081-7CCBA9A1592C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643223" y="5654452"/>
              <a:ext cx="934465" cy="972532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0099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99"/>
              </a:extrusionClr>
              <a:contourClr>
                <a:srgbClr val="0099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sp>
        <p:nvSpPr>
          <p:cNvPr id="67" name="Text Box 25">
            <a:extLst>
              <a:ext uri="{FF2B5EF4-FFF2-40B4-BE49-F238E27FC236}">
                <a16:creationId xmlns="" xmlns:a16="http://schemas.microsoft.com/office/drawing/2014/main" id="{36AFEED8-0F3C-4308-B32D-04AF7A27ACC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95556" y="1412768"/>
            <a:ext cx="49885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ru-RU" altLang="ru-RU" sz="4400" b="1" dirty="0">
                <a:solidFill>
                  <a:srgbClr val="FFFFFF"/>
                </a:solidFill>
              </a:rPr>
              <a:t>а</a:t>
            </a:r>
            <a:endParaRPr lang="en-US" altLang="ru-RU" sz="4400" b="1" dirty="0">
              <a:solidFill>
                <a:srgbClr val="FFFFFF"/>
              </a:solidFill>
            </a:endParaRPr>
          </a:p>
        </p:txBody>
      </p:sp>
      <p:sp>
        <p:nvSpPr>
          <p:cNvPr id="68" name="Text Box 26">
            <a:extLst>
              <a:ext uri="{FF2B5EF4-FFF2-40B4-BE49-F238E27FC236}">
                <a16:creationId xmlns="" xmlns:a16="http://schemas.microsoft.com/office/drawing/2014/main" id="{219261C2-49E3-4832-B864-E6684300B4D5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28744" y="2850007"/>
            <a:ext cx="53251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ru-RU" altLang="ru-RU" sz="4400" b="1" dirty="0">
                <a:solidFill>
                  <a:srgbClr val="FFFFFF"/>
                </a:solidFill>
              </a:rPr>
              <a:t>б</a:t>
            </a:r>
            <a:endParaRPr lang="en-US" altLang="ru-RU" sz="4400" b="1" dirty="0">
              <a:solidFill>
                <a:srgbClr val="FFFFFF"/>
              </a:solidFill>
            </a:endParaRPr>
          </a:p>
        </p:txBody>
      </p:sp>
      <p:sp>
        <p:nvSpPr>
          <p:cNvPr id="69" name="Text Box 27">
            <a:extLst>
              <a:ext uri="{FF2B5EF4-FFF2-40B4-BE49-F238E27FC236}">
                <a16:creationId xmlns="" xmlns:a16="http://schemas.microsoft.com/office/drawing/2014/main" id="{2071DAE6-1EEA-4FB4-A321-9A81FC9BD69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15454" y="4291401"/>
            <a:ext cx="53091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ru-RU" altLang="ru-RU" sz="4400" b="1" dirty="0">
                <a:solidFill>
                  <a:srgbClr val="FFFFFF"/>
                </a:solidFill>
              </a:rPr>
              <a:t>в</a:t>
            </a:r>
            <a:endParaRPr lang="en-US" altLang="ru-RU" sz="4400" b="1" dirty="0">
              <a:solidFill>
                <a:srgbClr val="FFFFFF"/>
              </a:solidFill>
            </a:endParaRPr>
          </a:p>
        </p:txBody>
      </p:sp>
      <p:sp>
        <p:nvSpPr>
          <p:cNvPr id="70" name="Text Box 28">
            <a:extLst>
              <a:ext uri="{FF2B5EF4-FFF2-40B4-BE49-F238E27FC236}">
                <a16:creationId xmlns="" xmlns:a16="http://schemas.microsoft.com/office/drawing/2014/main" id="{F577351A-D3CA-4C63-8325-4E6C6FAB5E9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51738" y="5675383"/>
            <a:ext cx="42030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ru-RU" altLang="ru-RU" sz="4400" b="1" dirty="0">
                <a:solidFill>
                  <a:srgbClr val="FFFFFF"/>
                </a:solidFill>
              </a:rPr>
              <a:t>г</a:t>
            </a:r>
            <a:endParaRPr lang="en-US" altLang="ru-RU" sz="4400" b="1" dirty="0">
              <a:solidFill>
                <a:srgbClr val="FFFFFF"/>
              </a:solidFill>
            </a:endParaRPr>
          </a:p>
        </p:txBody>
      </p:sp>
      <p:sp>
        <p:nvSpPr>
          <p:cNvPr id="71" name="AutoShape 29">
            <a:extLst>
              <a:ext uri="{FF2B5EF4-FFF2-40B4-BE49-F238E27FC236}">
                <a16:creationId xmlns="" xmlns:a16="http://schemas.microsoft.com/office/drawing/2014/main" id="{96F22DFC-6B00-4F5C-8F96-316370FAD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12" y="5589421"/>
            <a:ext cx="7444408" cy="1056188"/>
          </a:xfrm>
          <a:prstGeom prst="roundRect">
            <a:avLst>
              <a:gd name="adj" fmla="val 13745"/>
            </a:avLst>
          </a:prstGeom>
          <a:gradFill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009999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2000" dirty="0">
                <a:solidFill>
                  <a:srgbClr val="002060"/>
                </a:solidFill>
                <a:latin typeface="Verdana" panose="020B0604030504040204" pitchFamily="34" charset="0"/>
              </a:rPr>
              <a:t>обеспечение потребности семей в товарах и услугах дошкольного и школьного образования</a:t>
            </a:r>
            <a:endParaRPr lang="en-US" altLang="ru-RU" sz="2000" dirty="0">
              <a:solidFill>
                <a:srgbClr val="002060"/>
              </a:solidFill>
              <a:latin typeface="Verdana" panose="020B0604030504040204" pitchFamily="34" charset="0"/>
            </a:endParaRPr>
          </a:p>
        </p:txBody>
      </p:sp>
      <p:sp>
        <p:nvSpPr>
          <p:cNvPr id="72" name="AutoShape 30">
            <a:extLst>
              <a:ext uri="{FF2B5EF4-FFF2-40B4-BE49-F238E27FC236}">
                <a16:creationId xmlns="" xmlns:a16="http://schemas.microsoft.com/office/drawing/2014/main" id="{D007FA65-9690-4356-9732-FCEB7EC81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12" y="4148027"/>
            <a:ext cx="7444408" cy="1056188"/>
          </a:xfrm>
          <a:prstGeom prst="roundRect">
            <a:avLst>
              <a:gd name="adj" fmla="val 13745"/>
            </a:avLst>
          </a:prstGeom>
          <a:gradFill>
            <a:gsLst>
              <a:gs pos="0">
                <a:srgbClr val="CCFF99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82C83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2000" dirty="0">
                <a:solidFill>
                  <a:srgbClr val="002060"/>
                </a:solidFill>
                <a:latin typeface="Verdana" panose="020B0604030504040204" pitchFamily="34" charset="0"/>
              </a:rPr>
              <a:t>прохождение профилактических медицинских осмотров</a:t>
            </a:r>
            <a:endParaRPr lang="en-US" altLang="ru-RU" sz="2000" dirty="0">
              <a:solidFill>
                <a:srgbClr val="00206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59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5D8D0AF8-8C92-491A-8DE5-65545EDC4BBA}"/>
              </a:ext>
            </a:extLst>
          </p:cNvPr>
          <p:cNvSpPr/>
          <p:nvPr/>
        </p:nvSpPr>
        <p:spPr>
          <a:xfrm>
            <a:off x="166654" y="14602"/>
            <a:ext cx="95726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Условия предоставления социальной помощи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E8A5661B-D50C-4B11-BBDE-65748E6EF8B6}"/>
              </a:ext>
            </a:extLst>
          </p:cNvPr>
          <p:cNvGrpSpPr/>
          <p:nvPr/>
        </p:nvGrpSpPr>
        <p:grpSpPr>
          <a:xfrm>
            <a:off x="5002718" y="2568000"/>
            <a:ext cx="4598117" cy="3237264"/>
            <a:chOff x="3454067" y="2492716"/>
            <a:chExt cx="8944633" cy="3237264"/>
          </a:xfrm>
        </p:grpSpPr>
        <p:sp>
          <p:nvSpPr>
            <p:cNvPr id="61" name="AutoShape 8">
              <a:extLst>
                <a:ext uri="{FF2B5EF4-FFF2-40B4-BE49-F238E27FC236}">
                  <a16:creationId xmlns="" xmlns:a16="http://schemas.microsoft.com/office/drawing/2014/main" id="{615A795D-82FD-4FDE-BBFA-E88183F49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776" y="2663616"/>
              <a:ext cx="8439924" cy="3066364"/>
            </a:xfrm>
            <a:prstGeom prst="roundRect">
              <a:avLst>
                <a:gd name="adj" fmla="val 4690"/>
              </a:avLst>
            </a:prstGeom>
            <a:gradFill>
              <a:gsLst>
                <a:gs pos="0">
                  <a:srgbClr val="CCFF99"/>
                </a:gs>
                <a:gs pos="100000">
                  <a:schemeClr val="bg1"/>
                </a:gs>
              </a:gsLst>
              <a:lin ang="5400000" scaled="1"/>
            </a:gradFill>
            <a:ln w="57150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" name="AutoShape 9">
              <a:extLst>
                <a:ext uri="{FF2B5EF4-FFF2-40B4-BE49-F238E27FC236}">
                  <a16:creationId xmlns="" xmlns:a16="http://schemas.microsoft.com/office/drawing/2014/main" id="{6EFB5F08-76EB-410F-84B0-6C59C7ADD83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54067" y="2492716"/>
              <a:ext cx="1003956" cy="49285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3CC33"/>
                </a:gs>
                <a:gs pos="100000">
                  <a:srgbClr val="33CC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800925FB-B617-4BC5-A2A9-D455BABA2399}"/>
              </a:ext>
            </a:extLst>
          </p:cNvPr>
          <p:cNvGrpSpPr/>
          <p:nvPr/>
        </p:nvGrpSpPr>
        <p:grpSpPr>
          <a:xfrm>
            <a:off x="47428" y="2505752"/>
            <a:ext cx="4750204" cy="3233265"/>
            <a:chOff x="5694917" y="1964263"/>
            <a:chExt cx="4750204" cy="3844051"/>
          </a:xfrm>
        </p:grpSpPr>
        <p:sp>
          <p:nvSpPr>
            <p:cNvPr id="65" name="AutoShape 12">
              <a:extLst>
                <a:ext uri="{FF2B5EF4-FFF2-40B4-BE49-F238E27FC236}">
                  <a16:creationId xmlns="" xmlns:a16="http://schemas.microsoft.com/office/drawing/2014/main" id="{8538A952-6A86-422F-8DC5-99B53683E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533" y="2208946"/>
              <a:ext cx="4526588" cy="3599368"/>
            </a:xfrm>
            <a:prstGeom prst="roundRect">
              <a:avLst>
                <a:gd name="adj" fmla="val 4690"/>
              </a:avLst>
            </a:prstGeom>
            <a:gradFill>
              <a:gsLst>
                <a:gs pos="0">
                  <a:srgbClr val="C1D6FF"/>
                </a:gs>
                <a:gs pos="100000">
                  <a:schemeClr val="bg1"/>
                </a:gs>
              </a:gsLst>
              <a:lin ang="5400000" scaled="1"/>
            </a:gradFill>
            <a:ln w="57150">
              <a:solidFill>
                <a:srgbClr val="4B71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" name="AutoShape 13">
              <a:extLst>
                <a:ext uri="{FF2B5EF4-FFF2-40B4-BE49-F238E27FC236}">
                  <a16:creationId xmlns="" xmlns:a16="http://schemas.microsoft.com/office/drawing/2014/main" id="{938464F4-1470-4DAD-B957-F73447153E5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694917" y="1964263"/>
              <a:ext cx="518438" cy="5864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D8CE5"/>
                </a:gs>
                <a:gs pos="100000">
                  <a:srgbClr val="6D8CE5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" name="Group 23">
            <a:extLst>
              <a:ext uri="{FF2B5EF4-FFF2-40B4-BE49-F238E27FC236}">
                <a16:creationId xmlns="" xmlns:a16="http://schemas.microsoft.com/office/drawing/2014/main" id="{0BF79C27-B0CF-489A-9EC9-97ECCA9AC40C}"/>
              </a:ext>
            </a:extLst>
          </p:cNvPr>
          <p:cNvGrpSpPr>
            <a:grpSpLocks/>
          </p:cNvGrpSpPr>
          <p:nvPr/>
        </p:nvGrpSpPr>
        <p:grpSpPr bwMode="auto">
          <a:xfrm>
            <a:off x="92840" y="700133"/>
            <a:ext cx="4607289" cy="1705537"/>
            <a:chOff x="525" y="2055"/>
            <a:chExt cx="2435" cy="1020"/>
          </a:xfrm>
        </p:grpSpPr>
        <p:sp>
          <p:nvSpPr>
            <p:cNvPr id="72" name="AutoShape 4">
              <a:extLst>
                <a:ext uri="{FF2B5EF4-FFF2-40B4-BE49-F238E27FC236}">
                  <a16:creationId xmlns="" xmlns:a16="http://schemas.microsoft.com/office/drawing/2014/main" id="{6C049BDB-7F77-477B-88F3-0C79C01EF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" y="2183"/>
              <a:ext cx="2334" cy="892"/>
            </a:xfrm>
            <a:prstGeom prst="roundRect">
              <a:avLst>
                <a:gd name="adj" fmla="val 4690"/>
              </a:avLst>
            </a:prstGeom>
            <a:gradFill>
              <a:gsLst>
                <a:gs pos="0">
                  <a:srgbClr val="FFCC99"/>
                </a:gs>
                <a:gs pos="100000">
                  <a:schemeClr val="bg1"/>
                </a:gs>
              </a:gsLst>
              <a:lin ang="5400000" scaled="1"/>
            </a:gradFill>
            <a:ln w="57150">
              <a:solidFill>
                <a:srgbClr val="EC823A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" name="AutoShape 5">
              <a:extLst>
                <a:ext uri="{FF2B5EF4-FFF2-40B4-BE49-F238E27FC236}">
                  <a16:creationId xmlns="" xmlns:a16="http://schemas.microsoft.com/office/drawing/2014/main" id="{0385A5D1-91B5-438C-82BA-55831B90E38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25" y="2055"/>
              <a:ext cx="274" cy="29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6600">
                    <a:gamma/>
                    <a:tint val="57647"/>
                    <a:invGamma/>
                  </a:srgbClr>
                </a:gs>
                <a:gs pos="100000">
                  <a:srgbClr val="FF66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6" name="Группа 135">
            <a:extLst>
              <a:ext uri="{FF2B5EF4-FFF2-40B4-BE49-F238E27FC236}">
                <a16:creationId xmlns="" xmlns:a16="http://schemas.microsoft.com/office/drawing/2014/main" id="{DC3253FB-3180-462D-B493-6E1B0D8CC612}"/>
              </a:ext>
            </a:extLst>
          </p:cNvPr>
          <p:cNvGrpSpPr/>
          <p:nvPr/>
        </p:nvGrpSpPr>
        <p:grpSpPr>
          <a:xfrm>
            <a:off x="4998535" y="711094"/>
            <a:ext cx="4641006" cy="1687103"/>
            <a:chOff x="10325362" y="1901204"/>
            <a:chExt cx="5010102" cy="1687103"/>
          </a:xfrm>
        </p:grpSpPr>
        <p:sp>
          <p:nvSpPr>
            <p:cNvPr id="137" name="AutoShape 12">
              <a:extLst>
                <a:ext uri="{FF2B5EF4-FFF2-40B4-BE49-F238E27FC236}">
                  <a16:creationId xmlns="" xmlns:a16="http://schemas.microsoft.com/office/drawing/2014/main" id="{1A7D3E43-58C3-4DBE-8519-CB41EF871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5081" y="2150542"/>
              <a:ext cx="4760383" cy="1437765"/>
            </a:xfrm>
            <a:prstGeom prst="roundRect">
              <a:avLst>
                <a:gd name="adj" fmla="val 4690"/>
              </a:avLst>
            </a:prstGeom>
            <a:gradFill>
              <a:gsLst>
                <a:gs pos="0">
                  <a:srgbClr val="D5ABFF"/>
                </a:gs>
                <a:gs pos="100000">
                  <a:schemeClr val="bg1"/>
                </a:gs>
              </a:gsLst>
              <a:lin ang="5400000" scaled="1"/>
            </a:gradFill>
            <a:ln w="57150">
              <a:solidFill>
                <a:srgbClr val="7030A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8" name="AutoShape 13">
              <a:extLst>
                <a:ext uri="{FF2B5EF4-FFF2-40B4-BE49-F238E27FC236}">
                  <a16:creationId xmlns="" xmlns:a16="http://schemas.microsoft.com/office/drawing/2014/main" id="{52AA74F9-BA67-4B38-AE6B-3662B0DC60D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0325362" y="1901204"/>
              <a:ext cx="521253" cy="49285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D6CE6"/>
                </a:gs>
                <a:gs pos="100000">
                  <a:srgbClr val="662F6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1" name="Text Box 38">
            <a:extLst>
              <a:ext uri="{FF2B5EF4-FFF2-40B4-BE49-F238E27FC236}">
                <a16:creationId xmlns="" xmlns:a16="http://schemas.microsoft.com/office/drawing/2014/main" id="{B2CA1AED-BFA9-4C83-B41F-D94C345B2BA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11278" y="1253523"/>
            <a:ext cx="40277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1400" b="1" dirty="0">
                <a:solidFill>
                  <a:srgbClr val="002060"/>
                </a:solidFill>
              </a:rPr>
              <a:t>наличие у всех членов семьи гражданства Российской Федерации</a:t>
            </a:r>
            <a:endParaRPr lang="en-US" altLang="ru-RU" sz="1400" dirty="0">
              <a:solidFill>
                <a:srgbClr val="002060"/>
              </a:solidFill>
            </a:endParaRPr>
          </a:p>
        </p:txBody>
      </p:sp>
      <p:sp>
        <p:nvSpPr>
          <p:cNvPr id="142" name="Text Box 38">
            <a:extLst>
              <a:ext uri="{FF2B5EF4-FFF2-40B4-BE49-F238E27FC236}">
                <a16:creationId xmlns="" xmlns:a16="http://schemas.microsoft.com/office/drawing/2014/main" id="{A3D57537-A36A-4B53-B283-D7CE94E9A51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352426" y="3228665"/>
            <a:ext cx="4158154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1400" b="1" dirty="0">
                <a:solidFill>
                  <a:srgbClr val="002060"/>
                </a:solidFill>
              </a:rPr>
              <a:t>постоянное проживание или временное пребывание на территории Республики Хакасия граждан по месту жительства (месту пребывания) не менее 3 месяцев до момента обращения за оказанием государственной социальной помощи</a:t>
            </a:r>
            <a:endParaRPr lang="en-US" altLang="ru-RU" sz="1400" dirty="0">
              <a:solidFill>
                <a:srgbClr val="002060"/>
              </a:solidFill>
            </a:endParaRPr>
          </a:p>
        </p:txBody>
      </p:sp>
      <p:sp>
        <p:nvSpPr>
          <p:cNvPr id="143" name="Text Box 38">
            <a:extLst>
              <a:ext uri="{FF2B5EF4-FFF2-40B4-BE49-F238E27FC236}">
                <a16:creationId xmlns="" xmlns:a16="http://schemas.microsoft.com/office/drawing/2014/main" id="{FAC3A66D-2515-4541-9B62-E8F79151588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23656" y="2960736"/>
            <a:ext cx="452658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1400" b="1" dirty="0">
                <a:solidFill>
                  <a:srgbClr val="002060"/>
                </a:solidFill>
              </a:rPr>
              <a:t>неполучение гражданином (членом семьи) единовременной финансовой помощи за счет средств республиканского бюджета Республики Хакасия на организацию собственного дела и (или) на создание рабочего места (рабочих мест) для трудоустройства безработного гражданина в рамках реализации региональных программ Республики Хакасия, предусматривающих дополнительные мероприятия, направленные на снижение напряженности на рынке труда Республики Хакасия, действующих на дату подачи заявления об оказании государственной социальной помощи</a:t>
            </a:r>
            <a:endParaRPr lang="en-US" altLang="ru-RU" sz="1400" dirty="0">
              <a:solidFill>
                <a:srgbClr val="002060"/>
              </a:solidFill>
            </a:endParaRPr>
          </a:p>
        </p:txBody>
      </p:sp>
      <p:sp>
        <p:nvSpPr>
          <p:cNvPr id="144" name="Text Box 38">
            <a:extLst>
              <a:ext uri="{FF2B5EF4-FFF2-40B4-BE49-F238E27FC236}">
                <a16:creationId xmlns="" xmlns:a16="http://schemas.microsoft.com/office/drawing/2014/main" id="{F8FD89E9-FBF0-4D08-BCB2-FD3A0695876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332684" y="1071546"/>
            <a:ext cx="424630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1400" b="1" dirty="0">
                <a:solidFill>
                  <a:srgbClr val="002060"/>
                </a:solidFill>
              </a:rPr>
              <a:t>трудоспособный гражданин (каждый трудоспособный член семьи) должен быть трудоустроен не менее одного месяца или иметь статус безработного не менее одного месяца</a:t>
            </a:r>
            <a:endParaRPr lang="en-US" altLang="ru-RU" sz="14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942" y="5949280"/>
            <a:ext cx="93168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latin typeface="+mj-lt"/>
              </a:rPr>
              <a:t>Постановление Правительства Республики Хакасия от 23.05.2014 № 235  «О реализации Закона республики Хакасия от 21.02.2014 </a:t>
            </a:r>
          </a:p>
          <a:p>
            <a:pPr algn="ctr"/>
            <a:r>
              <a:rPr lang="ru-RU" sz="1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latin typeface="+mj-lt"/>
              </a:rPr>
              <a:t>№ 11-ЗРХ  «Об оказании государственной социальной помощи малоимущим семьям и малоимущим одиноко проживающим </a:t>
            </a:r>
          </a:p>
          <a:p>
            <a:pPr algn="ctr"/>
            <a:r>
              <a:rPr lang="ru-RU" sz="1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latin typeface="+mj-lt"/>
              </a:rPr>
              <a:t>гражданам на основании социального контракта в Республики Хакасия» (с последующими изменениями)</a:t>
            </a:r>
            <a:endParaRPr lang="ru-RU" sz="1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108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870" y="130566"/>
            <a:ext cx="9498260" cy="634137"/>
          </a:xfrm>
        </p:spPr>
        <p:txBody>
          <a:bodyPr>
            <a:noAutofit/>
          </a:bodyPr>
          <a:lstStyle/>
          <a:p>
            <a:r>
              <a:rPr lang="ru-RU" sz="3300" b="1" dirty="0">
                <a:solidFill>
                  <a:srgbClr val="002060"/>
                </a:solidFill>
              </a:rPr>
              <a:t>Сроки заключения социального контракта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667" y="764704"/>
            <a:ext cx="9577064" cy="10081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63600910"/>
              </p:ext>
            </p:extLst>
          </p:nvPr>
        </p:nvGraphicFramePr>
        <p:xfrm>
          <a:off x="218890" y="980728"/>
          <a:ext cx="9505056" cy="4805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685" y="5714349"/>
            <a:ext cx="9649072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rgbClr val="002060"/>
                </a:solidFill>
              </a:rPr>
              <a:t>Основанием продления срока является невыполнение программы социальной адаптации по не зависящим причинам </a:t>
            </a:r>
            <a:r>
              <a:rPr lang="ru-RU" sz="1600" b="1" i="1" dirty="0">
                <a:solidFill>
                  <a:srgbClr val="002060"/>
                </a:solidFill>
              </a:rPr>
              <a:t>(болезнь, несчастный случай, стихийное бедствие)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u="sng" dirty="0">
                <a:solidFill>
                  <a:srgbClr val="002060"/>
                </a:solidFill>
              </a:rPr>
              <a:t>при условии подтверждения гражданином наступления указанных обстоятельств</a:t>
            </a:r>
            <a:r>
              <a:rPr lang="ru-RU" sz="1600" b="1" dirty="0">
                <a:solidFill>
                  <a:srgbClr val="002060"/>
                </a:solidFill>
              </a:rPr>
              <a:t>. В этом случае срок продлевается не более чем не </a:t>
            </a:r>
            <a:r>
              <a:rPr lang="ru-RU" sz="1600" b="1">
                <a:solidFill>
                  <a:srgbClr val="002060"/>
                </a:solidFill>
              </a:rPr>
              <a:t>3 месяца. 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731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10">
            <a:extLst>
              <a:ext uri="{FF2B5EF4-FFF2-40B4-BE49-F238E27FC236}">
                <a16:creationId xmlns="" xmlns:a16="http://schemas.microsoft.com/office/drawing/2014/main" id="{44F5D93D-575A-4B9D-80E4-712405C74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90" y="4100401"/>
            <a:ext cx="2965364" cy="1650858"/>
          </a:xfrm>
          <a:prstGeom prst="roundRect">
            <a:avLst>
              <a:gd name="adj" fmla="val 8225"/>
            </a:avLst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21176"/>
                  <a:invGamma/>
                </a:srgbClr>
              </a:gs>
            </a:gsLst>
            <a:lin ang="5400000" scaled="1"/>
          </a:gradFill>
          <a:ln w="38100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>
              <a:latin typeface="Verdana" panose="020B060403050404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93" y="2842066"/>
            <a:ext cx="1428856" cy="1308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AutoShape 10">
            <a:extLst>
              <a:ext uri="{FF2B5EF4-FFF2-40B4-BE49-F238E27FC236}">
                <a16:creationId xmlns="" xmlns:a16="http://schemas.microsoft.com/office/drawing/2014/main" id="{274460B1-2478-41B9-B18A-C3649F514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334" y="4100401"/>
            <a:ext cx="4956793" cy="1657933"/>
          </a:xfrm>
          <a:prstGeom prst="roundRect">
            <a:avLst>
              <a:gd name="adj" fmla="val 8225"/>
            </a:avLst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21176"/>
                  <a:invGamma/>
                </a:srgbClr>
              </a:gs>
            </a:gsLst>
            <a:lin ang="5400000" scaled="1"/>
          </a:gradFill>
          <a:ln w="38100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>
              <a:latin typeface="Verdana" panose="020B0604030504040204" pitchFamily="34" charset="0"/>
            </a:endParaRPr>
          </a:p>
        </p:txBody>
      </p:sp>
      <p:sp>
        <p:nvSpPr>
          <p:cNvPr id="22" name="AutoShape 10">
            <a:extLst>
              <a:ext uri="{FF2B5EF4-FFF2-40B4-BE49-F238E27FC236}">
                <a16:creationId xmlns="" xmlns:a16="http://schemas.microsoft.com/office/drawing/2014/main" id="{FDD0876B-9032-43EB-851D-EB507F236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8818" y="2171495"/>
            <a:ext cx="4607323" cy="1689552"/>
          </a:xfrm>
          <a:prstGeom prst="roundRect">
            <a:avLst>
              <a:gd name="adj" fmla="val 8225"/>
            </a:avLst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21176"/>
                  <a:invGamma/>
                </a:srgbClr>
              </a:gs>
            </a:gsLst>
            <a:lin ang="5400000" scaled="1"/>
          </a:gradFill>
          <a:ln w="38100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>
              <a:latin typeface="Verdana" panose="020B0604030504040204" pitchFamily="34" charset="0"/>
            </a:endParaRPr>
          </a:p>
        </p:txBody>
      </p:sp>
      <p:sp>
        <p:nvSpPr>
          <p:cNvPr id="20" name="AutoShape 10">
            <a:extLst>
              <a:ext uri="{FF2B5EF4-FFF2-40B4-BE49-F238E27FC236}">
                <a16:creationId xmlns="" xmlns:a16="http://schemas.microsoft.com/office/drawing/2014/main" id="{E795923B-731C-4B2E-9824-A4EB4C498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269" y="2171496"/>
            <a:ext cx="2827919" cy="1689552"/>
          </a:xfrm>
          <a:prstGeom prst="roundRect">
            <a:avLst>
              <a:gd name="adj" fmla="val 8225"/>
            </a:avLst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21176"/>
                  <a:invGamma/>
                </a:srgbClr>
              </a:gs>
            </a:gsLst>
            <a:lin ang="5400000" scaled="1"/>
          </a:gradFill>
          <a:ln w="38100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>
              <a:latin typeface="Verdana" panose="020B0604030504040204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5D8D0AF8-8C92-491A-8DE5-65545EDC4BBA}"/>
              </a:ext>
            </a:extLst>
          </p:cNvPr>
          <p:cNvSpPr/>
          <p:nvPr/>
        </p:nvSpPr>
        <p:spPr>
          <a:xfrm>
            <a:off x="266101" y="0"/>
            <a:ext cx="9636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Порядок предоставления социальной помощи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C1DDC4F8-054B-4194-84AF-22F831B31143}"/>
              </a:ext>
            </a:extLst>
          </p:cNvPr>
          <p:cNvSpPr txBox="1"/>
          <p:nvPr/>
        </p:nvSpPr>
        <p:spPr>
          <a:xfrm>
            <a:off x="1378550" y="667006"/>
            <a:ext cx="813690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400" b="1" dirty="0">
                <a:solidFill>
                  <a:srgbClr val="002060"/>
                </a:solidFill>
              </a:rPr>
              <a:t>Подача гражданином заявления + пакет документов в Управление социальной поддержки населения города (района) (далее – УСПН) по месту жительства или по месту временной прописки.</a:t>
            </a:r>
          </a:p>
          <a:p>
            <a:pPr marL="342900" indent="-342900" algn="just">
              <a:buAutoNum type="arabicPeriod"/>
            </a:pPr>
            <a:r>
              <a:rPr lang="ru-RU" sz="1400" b="1" dirty="0">
                <a:solidFill>
                  <a:srgbClr val="002060"/>
                </a:solidFill>
              </a:rPr>
              <a:t>Регистрация заявления (в день обращения гражданина).</a:t>
            </a:r>
          </a:p>
          <a:p>
            <a:pPr marL="342900" indent="-342900" algn="just">
              <a:buAutoNum type="arabicPeriod"/>
            </a:pPr>
            <a:r>
              <a:rPr lang="ru-RU" sz="1400" b="1" dirty="0">
                <a:solidFill>
                  <a:srgbClr val="002060"/>
                </a:solidFill>
              </a:rPr>
              <a:t>Проверка достоверности сведений специалистом и запрос необходимых сведений из других учреждений :</a:t>
            </a:r>
          </a:p>
          <a:p>
            <a:r>
              <a:rPr lang="ru-RU" sz="1400" b="1" dirty="0">
                <a:solidFill>
                  <a:srgbClr val="002060"/>
                </a:solidFill>
              </a:rPr>
              <a:t>4</a:t>
            </a:r>
            <a:r>
              <a:rPr lang="ru-RU" i="1" dirty="0">
                <a:solidFill>
                  <a:srgbClr val="002060"/>
                </a:solidFill>
              </a:rPr>
              <a:t>. </a:t>
            </a:r>
          </a:p>
          <a:p>
            <a:pPr marL="342900" indent="-342900"/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572648"/>
            <a:ext cx="86409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трелка вниз 5"/>
          <p:cNvSpPr/>
          <p:nvPr/>
        </p:nvSpPr>
        <p:spPr>
          <a:xfrm>
            <a:off x="3196828" y="1945033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34226" y="192672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928315" y="2232387"/>
            <a:ext cx="459811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/>
              <a:t>В случае если гражданин соответствует условиям Порядка,  то проводится выезд на дом (комиссия из 3-х специалистов) в целях составления анкеты о семейном и материально-бытовом положении – лист собеседования, составления программы социальной адаптации семьи (одиноко проживающего гражданина)  (в течение 5 рабочих  дней со дня подачи заявления)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19697" y="2216052"/>
            <a:ext cx="260125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/>
              <a:t>В случае если гражданин не соответствует условиям, то направляется уведомление управлением об отказе в письменной форме заявителю (не позднее 10 дней после обращения)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6209766" y="3912707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582979" y="4157896"/>
            <a:ext cx="29324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/>
              <a:t>При полном комплекте документов  не позднее 7 рабочих дней  со дня подачи заявления  документы передаются в рабочую группу и рабочей группой выносится решение  не позднее 2 рабочих дней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6" y="1661409"/>
            <a:ext cx="1098914" cy="1119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174208" y="4150821"/>
            <a:ext cx="493091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/>
              <a:t>При неполном комплекте документов  направляется  письменное уведомление о продлении срока принятия  решения из-за отсутствия необходимых сведений не позднее 10 дней со дня обращения заявления.</a:t>
            </a:r>
          </a:p>
          <a:p>
            <a:pPr algn="just"/>
            <a:r>
              <a:rPr lang="ru-RU" sz="1400" b="1" dirty="0"/>
              <a:t>Не позднее 15 рабочих дней  со дня подачи заявления документы передаются в рабочую группу и рабочей группой выносится решение  не позднее 2 рабочих дней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11848" y="5815829"/>
            <a:ext cx="8341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002060"/>
                </a:solidFill>
              </a:rPr>
              <a:t>5. Заключение социального контракта в течение 10 рабочих дней после принятия рабочей группой решения об оказании гражданину социальной помощи.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2093"/>
            <a:ext cx="1084784" cy="163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5221272-B245-4FFC-A3D4-1593405B570C}"/>
              </a:ext>
            </a:extLst>
          </p:cNvPr>
          <p:cNvSpPr txBox="1"/>
          <p:nvPr/>
        </p:nvSpPr>
        <p:spPr>
          <a:xfrm>
            <a:off x="1223226" y="6293099"/>
            <a:ext cx="8341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002060"/>
                </a:solidFill>
              </a:rPr>
              <a:t>6. При необходимости проведения дополнительной проверки окончательный ответ направляется гражданину не позднее чем через 30 дней после подачи заявления.</a:t>
            </a:r>
          </a:p>
        </p:txBody>
      </p:sp>
    </p:spTree>
    <p:extLst>
      <p:ext uri="{BB962C8B-B14F-4D97-AF65-F5344CB8AC3E}">
        <p14:creationId xmlns:p14="http://schemas.microsoft.com/office/powerpoint/2010/main" val="9375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464" y="188640"/>
            <a:ext cx="9777536" cy="108012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cs typeface="Times New Roman" pitchFamily="18" charset="0"/>
              </a:rPr>
              <a:t>В целях определения размера  и назначения государственной  социальной помощи, в управлении создается рабочая группа, состоящая из: </a:t>
            </a:r>
          </a:p>
        </p:txBody>
      </p:sp>
      <p:grpSp>
        <p:nvGrpSpPr>
          <p:cNvPr id="6" name="Group 13">
            <a:extLst>
              <a:ext uri="{FF2B5EF4-FFF2-40B4-BE49-F238E27FC236}">
                <a16:creationId xmlns="" xmlns:a16="http://schemas.microsoft.com/office/drawing/2014/main" id="{F7A31FA9-1675-40E5-A306-58C28542FAE5}"/>
              </a:ext>
            </a:extLst>
          </p:cNvPr>
          <p:cNvGrpSpPr>
            <a:grpSpLocks/>
          </p:cNvGrpSpPr>
          <p:nvPr/>
        </p:nvGrpSpPr>
        <p:grpSpPr bwMode="auto">
          <a:xfrm>
            <a:off x="7196392" y="2385644"/>
            <a:ext cx="2448272" cy="1834182"/>
            <a:chOff x="2789" y="1625"/>
            <a:chExt cx="907" cy="907"/>
          </a:xfrm>
        </p:grpSpPr>
        <p:sp>
          <p:nvSpPr>
            <p:cNvPr id="7" name="Oval 14">
              <a:extLst>
                <a:ext uri="{FF2B5EF4-FFF2-40B4-BE49-F238E27FC236}">
                  <a16:creationId xmlns="" xmlns:a16="http://schemas.microsoft.com/office/drawing/2014/main" id="{F0B5D393-AFE8-4871-8D1A-A739D97A734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" name="Oval 15">
              <a:extLst>
                <a:ext uri="{FF2B5EF4-FFF2-40B4-BE49-F238E27FC236}">
                  <a16:creationId xmlns="" xmlns:a16="http://schemas.microsoft.com/office/drawing/2014/main" id="{06720744-2CA5-48BF-BA70-044BF9D1918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9" name="Oval 16">
              <a:extLst>
                <a:ext uri="{FF2B5EF4-FFF2-40B4-BE49-F238E27FC236}">
                  <a16:creationId xmlns="" xmlns:a16="http://schemas.microsoft.com/office/drawing/2014/main" id="{1BA4BD18-803B-4F20-BE83-316ADB79E38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0" name="Oval 17">
              <a:extLst>
                <a:ext uri="{FF2B5EF4-FFF2-40B4-BE49-F238E27FC236}">
                  <a16:creationId xmlns="" xmlns:a16="http://schemas.microsoft.com/office/drawing/2014/main" id="{6EF00CB3-E4E9-43B8-9BF3-C7EC95A69D0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1" name="Oval 18">
              <a:extLst>
                <a:ext uri="{FF2B5EF4-FFF2-40B4-BE49-F238E27FC236}">
                  <a16:creationId xmlns="" xmlns:a16="http://schemas.microsoft.com/office/drawing/2014/main" id="{F5962509-8717-43F7-A4F5-FB264AF4A98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12" name="Group 19">
              <a:extLst>
                <a:ext uri="{FF2B5EF4-FFF2-40B4-BE49-F238E27FC236}">
                  <a16:creationId xmlns="" xmlns:a16="http://schemas.microsoft.com/office/drawing/2014/main" id="{3BF833CB-7008-4663-9A77-87F03AAB80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13" name="Oval 20">
                <a:extLst>
                  <a:ext uri="{FF2B5EF4-FFF2-40B4-BE49-F238E27FC236}">
                    <a16:creationId xmlns="" xmlns:a16="http://schemas.microsoft.com/office/drawing/2014/main" id="{0943F5A2-6E8E-4129-B9E3-407A3D6DBFB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4" name="Oval 21">
                <a:extLst>
                  <a:ext uri="{FF2B5EF4-FFF2-40B4-BE49-F238E27FC236}">
                    <a16:creationId xmlns="" xmlns:a16="http://schemas.microsoft.com/office/drawing/2014/main" id="{78322150-F989-4BC2-90BB-846539BD539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5" name="Oval 22">
                <a:extLst>
                  <a:ext uri="{FF2B5EF4-FFF2-40B4-BE49-F238E27FC236}">
                    <a16:creationId xmlns="" xmlns:a16="http://schemas.microsoft.com/office/drawing/2014/main" id="{35B3EF09-4FF5-4D17-AFD8-C92D626E2EC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6" name="Oval 23">
                <a:extLst>
                  <a:ext uri="{FF2B5EF4-FFF2-40B4-BE49-F238E27FC236}">
                    <a16:creationId xmlns="" xmlns:a16="http://schemas.microsoft.com/office/drawing/2014/main" id="{9F0576A5-94E4-426E-B406-CF54F0F8348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51" name="Группа 50">
            <a:extLst>
              <a:ext uri="{FF2B5EF4-FFF2-40B4-BE49-F238E27FC236}">
                <a16:creationId xmlns="" xmlns:a16="http://schemas.microsoft.com/office/drawing/2014/main" id="{3AA38C95-9E2D-49BA-8A00-5F06227B1868}"/>
              </a:ext>
            </a:extLst>
          </p:cNvPr>
          <p:cNvGrpSpPr/>
          <p:nvPr/>
        </p:nvGrpSpPr>
        <p:grpSpPr>
          <a:xfrm>
            <a:off x="3718445" y="1505317"/>
            <a:ext cx="2850161" cy="2087240"/>
            <a:chOff x="6443663" y="2514600"/>
            <a:chExt cx="1728787" cy="1727200"/>
          </a:xfrm>
        </p:grpSpPr>
        <p:sp>
          <p:nvSpPr>
            <p:cNvPr id="41" name="Oval 31">
              <a:extLst>
                <a:ext uri="{FF2B5EF4-FFF2-40B4-BE49-F238E27FC236}">
                  <a16:creationId xmlns="" xmlns:a16="http://schemas.microsoft.com/office/drawing/2014/main" id="{7CD52FC6-E2A8-4812-8549-2604EECA506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43663" y="2514600"/>
              <a:ext cx="1728787" cy="1727200"/>
            </a:xfrm>
            <a:prstGeom prst="ellipse">
              <a:avLst/>
            </a:prstGeom>
            <a:gradFill rotWithShape="1">
              <a:gsLst>
                <a:gs pos="0">
                  <a:srgbClr val="3399FF">
                    <a:gamma/>
                    <a:tint val="0"/>
                    <a:invGamma/>
                  </a:srgbClr>
                </a:gs>
                <a:gs pos="50000">
                  <a:srgbClr val="3399FF"/>
                </a:gs>
                <a:gs pos="100000">
                  <a:srgbClr val="3399FF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2" name="Oval 32">
              <a:extLst>
                <a:ext uri="{FF2B5EF4-FFF2-40B4-BE49-F238E27FC236}">
                  <a16:creationId xmlns="" xmlns:a16="http://schemas.microsoft.com/office/drawing/2014/main" id="{A20695C6-7D61-45CC-BDC1-190BE109D93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43663" y="2514600"/>
              <a:ext cx="1728787" cy="1727200"/>
            </a:xfrm>
            <a:prstGeom prst="ellipse">
              <a:avLst/>
            </a:prstGeom>
            <a:gradFill rotWithShape="1">
              <a:gsLst>
                <a:gs pos="0">
                  <a:srgbClr val="3399FF">
                    <a:alpha val="32001"/>
                  </a:srgbClr>
                </a:gs>
                <a:gs pos="100000">
                  <a:srgbClr val="3399FF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3" name="Oval 33">
              <a:extLst>
                <a:ext uri="{FF2B5EF4-FFF2-40B4-BE49-F238E27FC236}">
                  <a16:creationId xmlns="" xmlns:a16="http://schemas.microsoft.com/office/drawing/2014/main" id="{E4218240-29C3-46E3-A03B-2A77C608C25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557963" y="2627313"/>
              <a:ext cx="1501775" cy="1500187"/>
            </a:xfrm>
            <a:prstGeom prst="ellipse">
              <a:avLst/>
            </a:prstGeom>
            <a:gradFill rotWithShape="1">
              <a:gsLst>
                <a:gs pos="0">
                  <a:srgbClr val="3399FF">
                    <a:gamma/>
                    <a:shade val="54118"/>
                    <a:invGamma/>
                  </a:srgbClr>
                </a:gs>
                <a:gs pos="50000">
                  <a:srgbClr val="3399FF"/>
                </a:gs>
                <a:gs pos="100000">
                  <a:srgbClr val="3399FF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4" name="Oval 34">
              <a:extLst>
                <a:ext uri="{FF2B5EF4-FFF2-40B4-BE49-F238E27FC236}">
                  <a16:creationId xmlns="" xmlns:a16="http://schemas.microsoft.com/office/drawing/2014/main" id="{04EE4305-ADF9-421F-A528-E0A4C86D0EA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559550" y="2630488"/>
              <a:ext cx="1503363" cy="1500187"/>
            </a:xfrm>
            <a:prstGeom prst="ellipse">
              <a:avLst/>
            </a:prstGeom>
            <a:gradFill rotWithShape="1">
              <a:gsLst>
                <a:gs pos="0">
                  <a:srgbClr val="3399FF">
                    <a:gamma/>
                    <a:shade val="63529"/>
                    <a:invGamma/>
                  </a:srgbClr>
                </a:gs>
                <a:gs pos="100000">
                  <a:srgbClr val="3399FF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5" name="Oval 35">
              <a:extLst>
                <a:ext uri="{FF2B5EF4-FFF2-40B4-BE49-F238E27FC236}">
                  <a16:creationId xmlns="" xmlns:a16="http://schemas.microsoft.com/office/drawing/2014/main" id="{1F2991EF-AE60-4144-9009-6DEDFBAA8EE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634163" y="2703513"/>
              <a:ext cx="1352550" cy="134937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46" name="Group 36">
              <a:extLst>
                <a:ext uri="{FF2B5EF4-FFF2-40B4-BE49-F238E27FC236}">
                  <a16:creationId xmlns="" xmlns:a16="http://schemas.microsoft.com/office/drawing/2014/main" id="{88999C0B-ECFE-4008-A4AF-B2AC07ABC6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53213" y="2724150"/>
              <a:ext cx="1311275" cy="1309688"/>
              <a:chOff x="4166" y="1706"/>
              <a:chExt cx="1252" cy="1252"/>
            </a:xfrm>
          </p:grpSpPr>
          <p:sp>
            <p:nvSpPr>
              <p:cNvPr id="47" name="Oval 37">
                <a:extLst>
                  <a:ext uri="{FF2B5EF4-FFF2-40B4-BE49-F238E27FC236}">
                    <a16:creationId xmlns="" xmlns:a16="http://schemas.microsoft.com/office/drawing/2014/main" id="{D6B53A53-EA27-4AC9-98F6-32F7D86E725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8" name="Oval 38">
                <a:extLst>
                  <a:ext uri="{FF2B5EF4-FFF2-40B4-BE49-F238E27FC236}">
                    <a16:creationId xmlns="" xmlns:a16="http://schemas.microsoft.com/office/drawing/2014/main" id="{05B5400C-CE79-455C-82A0-010360A77C8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9" name="Oval 39">
                <a:extLst>
                  <a:ext uri="{FF2B5EF4-FFF2-40B4-BE49-F238E27FC236}">
                    <a16:creationId xmlns="" xmlns:a16="http://schemas.microsoft.com/office/drawing/2014/main" id="{1E8D6A6C-9696-473D-B1E4-B93CDA30D41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0" name="Oval 40">
                <a:extLst>
                  <a:ext uri="{FF2B5EF4-FFF2-40B4-BE49-F238E27FC236}">
                    <a16:creationId xmlns="" xmlns:a16="http://schemas.microsoft.com/office/drawing/2014/main" id="{C60D6CD4-0410-4241-B3DF-C6FCD0977DD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63" name="Group 48">
            <a:extLst>
              <a:ext uri="{FF2B5EF4-FFF2-40B4-BE49-F238E27FC236}">
                <a16:creationId xmlns="" xmlns:a16="http://schemas.microsoft.com/office/drawing/2014/main" id="{DF8EFAED-B1EB-4FE6-BEFE-DEDEE339F407}"/>
              </a:ext>
            </a:extLst>
          </p:cNvPr>
          <p:cNvGrpSpPr>
            <a:grpSpLocks/>
          </p:cNvGrpSpPr>
          <p:nvPr/>
        </p:nvGrpSpPr>
        <p:grpSpPr bwMode="auto">
          <a:xfrm>
            <a:off x="423656" y="2403220"/>
            <a:ext cx="2708770" cy="1984070"/>
            <a:chOff x="2789" y="1625"/>
            <a:chExt cx="907" cy="907"/>
          </a:xfrm>
        </p:grpSpPr>
        <p:sp>
          <p:nvSpPr>
            <p:cNvPr id="64" name="Oval 49">
              <a:extLst>
                <a:ext uri="{FF2B5EF4-FFF2-40B4-BE49-F238E27FC236}">
                  <a16:creationId xmlns="" xmlns:a16="http://schemas.microsoft.com/office/drawing/2014/main" id="{10EFB300-C6AE-48E2-ADD5-0E521CC2117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5" name="Oval 50">
              <a:extLst>
                <a:ext uri="{FF2B5EF4-FFF2-40B4-BE49-F238E27FC236}">
                  <a16:creationId xmlns="" xmlns:a16="http://schemas.microsoft.com/office/drawing/2014/main" id="{7793C565-1A36-45F5-9631-71E7176895D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6" name="Oval 51">
              <a:extLst>
                <a:ext uri="{FF2B5EF4-FFF2-40B4-BE49-F238E27FC236}">
                  <a16:creationId xmlns="" xmlns:a16="http://schemas.microsoft.com/office/drawing/2014/main" id="{BC9331A1-3248-46F5-96B6-04C2076E947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7" name="Oval 52">
              <a:extLst>
                <a:ext uri="{FF2B5EF4-FFF2-40B4-BE49-F238E27FC236}">
                  <a16:creationId xmlns="" xmlns:a16="http://schemas.microsoft.com/office/drawing/2014/main" id="{8C52BEAA-4ADA-4F40-B9B9-56137F306A8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8" name="Oval 53">
              <a:extLst>
                <a:ext uri="{FF2B5EF4-FFF2-40B4-BE49-F238E27FC236}">
                  <a16:creationId xmlns="" xmlns:a16="http://schemas.microsoft.com/office/drawing/2014/main" id="{982365A5-ABD2-4D29-9770-F601B52D949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69" name="Group 54">
              <a:extLst>
                <a:ext uri="{FF2B5EF4-FFF2-40B4-BE49-F238E27FC236}">
                  <a16:creationId xmlns="" xmlns:a16="http://schemas.microsoft.com/office/drawing/2014/main" id="{33E3CE75-83A0-43B8-9EF7-C7F92754AF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70" name="Oval 55">
                <a:extLst>
                  <a:ext uri="{FF2B5EF4-FFF2-40B4-BE49-F238E27FC236}">
                    <a16:creationId xmlns="" xmlns:a16="http://schemas.microsoft.com/office/drawing/2014/main" id="{F49AB03B-013F-4A5B-BA61-10865930E48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1" name="Oval 56">
                <a:extLst>
                  <a:ext uri="{FF2B5EF4-FFF2-40B4-BE49-F238E27FC236}">
                    <a16:creationId xmlns="" xmlns:a16="http://schemas.microsoft.com/office/drawing/2014/main" id="{DDEBCF9A-638C-4302-89E6-A4F7BA45197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2" name="Oval 57">
                <a:extLst>
                  <a:ext uri="{FF2B5EF4-FFF2-40B4-BE49-F238E27FC236}">
                    <a16:creationId xmlns="" xmlns:a16="http://schemas.microsoft.com/office/drawing/2014/main" id="{DB131B88-EAAF-4F5D-999E-35B042D9034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3" name="Oval 58">
                <a:extLst>
                  <a:ext uri="{FF2B5EF4-FFF2-40B4-BE49-F238E27FC236}">
                    <a16:creationId xmlns="" xmlns:a16="http://schemas.microsoft.com/office/drawing/2014/main" id="{126D07DE-C4D1-4A54-A76F-A197DE5B2B6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74" name="Group 66">
            <a:extLst>
              <a:ext uri="{FF2B5EF4-FFF2-40B4-BE49-F238E27FC236}">
                <a16:creationId xmlns="" xmlns:a16="http://schemas.microsoft.com/office/drawing/2014/main" id="{DB886750-5112-45FD-834D-7F9A8FF9106C}"/>
              </a:ext>
            </a:extLst>
          </p:cNvPr>
          <p:cNvGrpSpPr>
            <a:grpSpLocks/>
          </p:cNvGrpSpPr>
          <p:nvPr/>
        </p:nvGrpSpPr>
        <p:grpSpPr bwMode="auto">
          <a:xfrm>
            <a:off x="1857141" y="4701296"/>
            <a:ext cx="3195129" cy="2093004"/>
            <a:chOff x="2789" y="1625"/>
            <a:chExt cx="907" cy="907"/>
          </a:xfrm>
        </p:grpSpPr>
        <p:sp>
          <p:nvSpPr>
            <p:cNvPr id="75" name="Oval 67">
              <a:extLst>
                <a:ext uri="{FF2B5EF4-FFF2-40B4-BE49-F238E27FC236}">
                  <a16:creationId xmlns="" xmlns:a16="http://schemas.microsoft.com/office/drawing/2014/main" id="{E7FEC207-B4CA-49D9-B3C4-2D52F7EB3FF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6" name="Oval 68">
              <a:extLst>
                <a:ext uri="{FF2B5EF4-FFF2-40B4-BE49-F238E27FC236}">
                  <a16:creationId xmlns="" xmlns:a16="http://schemas.microsoft.com/office/drawing/2014/main" id="{BF11E9E0-A6EE-4403-ADF1-39AA372C90E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7" name="Oval 69">
              <a:extLst>
                <a:ext uri="{FF2B5EF4-FFF2-40B4-BE49-F238E27FC236}">
                  <a16:creationId xmlns="" xmlns:a16="http://schemas.microsoft.com/office/drawing/2014/main" id="{AF230584-BB55-422B-9197-E33E2DD39BF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8" name="Oval 70">
              <a:extLst>
                <a:ext uri="{FF2B5EF4-FFF2-40B4-BE49-F238E27FC236}">
                  <a16:creationId xmlns="" xmlns:a16="http://schemas.microsoft.com/office/drawing/2014/main" id="{88123033-F3F5-4004-B5D2-F13F8C8C7C4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9" name="Oval 71">
              <a:extLst>
                <a:ext uri="{FF2B5EF4-FFF2-40B4-BE49-F238E27FC236}">
                  <a16:creationId xmlns="" xmlns:a16="http://schemas.microsoft.com/office/drawing/2014/main" id="{88D64B36-C2C7-4892-B4B7-4A91DD396D6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80" name="Group 72">
              <a:extLst>
                <a:ext uri="{FF2B5EF4-FFF2-40B4-BE49-F238E27FC236}">
                  <a16:creationId xmlns="" xmlns:a16="http://schemas.microsoft.com/office/drawing/2014/main" id="{8457C5ED-C842-4FB8-8F24-24F231602E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81" name="Oval 73">
                <a:extLst>
                  <a:ext uri="{FF2B5EF4-FFF2-40B4-BE49-F238E27FC236}">
                    <a16:creationId xmlns="" xmlns:a16="http://schemas.microsoft.com/office/drawing/2014/main" id="{4BDF4C02-93C9-4D28-A155-40E46F0FF05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" name="Oval 74">
                <a:extLst>
                  <a:ext uri="{FF2B5EF4-FFF2-40B4-BE49-F238E27FC236}">
                    <a16:creationId xmlns="" xmlns:a16="http://schemas.microsoft.com/office/drawing/2014/main" id="{73534416-CD8B-4F23-BCD6-6E01B388C38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3" name="Oval 75">
                <a:extLst>
                  <a:ext uri="{FF2B5EF4-FFF2-40B4-BE49-F238E27FC236}">
                    <a16:creationId xmlns="" xmlns:a16="http://schemas.microsoft.com/office/drawing/2014/main" id="{433D7F07-06C2-4580-B868-458C792E4B4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4" name="Oval 76">
                <a:extLst>
                  <a:ext uri="{FF2B5EF4-FFF2-40B4-BE49-F238E27FC236}">
                    <a16:creationId xmlns="" xmlns:a16="http://schemas.microsoft.com/office/drawing/2014/main" id="{A26FB74B-D5DE-4967-8C48-0CB18327745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85" name="Group 66">
            <a:extLst>
              <a:ext uri="{FF2B5EF4-FFF2-40B4-BE49-F238E27FC236}">
                <a16:creationId xmlns="" xmlns:a16="http://schemas.microsoft.com/office/drawing/2014/main" id="{A35C9021-1740-47B2-A3FC-1F7D8FECFC2E}"/>
              </a:ext>
            </a:extLst>
          </p:cNvPr>
          <p:cNvGrpSpPr>
            <a:grpSpLocks/>
          </p:cNvGrpSpPr>
          <p:nvPr/>
        </p:nvGrpSpPr>
        <p:grpSpPr bwMode="auto">
          <a:xfrm>
            <a:off x="5849671" y="4728676"/>
            <a:ext cx="2695362" cy="2040496"/>
            <a:chOff x="2789" y="1625"/>
            <a:chExt cx="907" cy="907"/>
          </a:xfrm>
        </p:grpSpPr>
        <p:sp>
          <p:nvSpPr>
            <p:cNvPr id="86" name="Oval 67">
              <a:extLst>
                <a:ext uri="{FF2B5EF4-FFF2-40B4-BE49-F238E27FC236}">
                  <a16:creationId xmlns="" xmlns:a16="http://schemas.microsoft.com/office/drawing/2014/main" id="{DCF6C26C-B424-4EAE-A91A-94D709088E2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7" name="Oval 68">
              <a:extLst>
                <a:ext uri="{FF2B5EF4-FFF2-40B4-BE49-F238E27FC236}">
                  <a16:creationId xmlns="" xmlns:a16="http://schemas.microsoft.com/office/drawing/2014/main" id="{793AC11C-0888-46F4-8D6E-FD6EAF79F24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" name="Oval 69">
              <a:extLst>
                <a:ext uri="{FF2B5EF4-FFF2-40B4-BE49-F238E27FC236}">
                  <a16:creationId xmlns="" xmlns:a16="http://schemas.microsoft.com/office/drawing/2014/main" id="{7B1B4B4D-CCB0-4700-AD17-9073BD0082D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9" name="Oval 70">
              <a:extLst>
                <a:ext uri="{FF2B5EF4-FFF2-40B4-BE49-F238E27FC236}">
                  <a16:creationId xmlns="" xmlns:a16="http://schemas.microsoft.com/office/drawing/2014/main" id="{61EB11B2-D120-497A-B1A8-E459FAB123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0" name="Oval 71">
              <a:extLst>
                <a:ext uri="{FF2B5EF4-FFF2-40B4-BE49-F238E27FC236}">
                  <a16:creationId xmlns="" xmlns:a16="http://schemas.microsoft.com/office/drawing/2014/main" id="{4C88F783-A44C-4C15-942F-50DE80536FA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91" name="Group 72">
              <a:extLst>
                <a:ext uri="{FF2B5EF4-FFF2-40B4-BE49-F238E27FC236}">
                  <a16:creationId xmlns="" xmlns:a16="http://schemas.microsoft.com/office/drawing/2014/main" id="{5D771061-895D-4DE3-AD9C-3F9600EE34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92" name="Oval 73">
                <a:extLst>
                  <a:ext uri="{FF2B5EF4-FFF2-40B4-BE49-F238E27FC236}">
                    <a16:creationId xmlns="" xmlns:a16="http://schemas.microsoft.com/office/drawing/2014/main" id="{882221C5-FA71-4FB7-8725-C1D83A9893C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3" name="Oval 74">
                <a:extLst>
                  <a:ext uri="{FF2B5EF4-FFF2-40B4-BE49-F238E27FC236}">
                    <a16:creationId xmlns="" xmlns:a16="http://schemas.microsoft.com/office/drawing/2014/main" id="{5639EF14-4CC6-4AA0-B597-CA7C95AE323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4" name="Oval 75">
                <a:extLst>
                  <a:ext uri="{FF2B5EF4-FFF2-40B4-BE49-F238E27FC236}">
                    <a16:creationId xmlns="" xmlns:a16="http://schemas.microsoft.com/office/drawing/2014/main" id="{9111E955-AFBB-41C7-A5C3-258A1F3FB11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5" name="Oval 76">
                <a:extLst>
                  <a:ext uri="{FF2B5EF4-FFF2-40B4-BE49-F238E27FC236}">
                    <a16:creationId xmlns="" xmlns:a16="http://schemas.microsoft.com/office/drawing/2014/main" id="{F33458CB-53AB-4434-BD06-3BB8D9915C7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96" name="AutoShape 5">
            <a:extLst>
              <a:ext uri="{FF2B5EF4-FFF2-40B4-BE49-F238E27FC236}">
                <a16:creationId xmlns="" xmlns:a16="http://schemas.microsoft.com/office/drawing/2014/main" id="{D42A205A-3532-4022-BB04-6035379624B2}"/>
              </a:ext>
            </a:extLst>
          </p:cNvPr>
          <p:cNvSpPr>
            <a:spLocks noChangeArrowheads="1"/>
          </p:cNvSpPr>
          <p:nvPr/>
        </p:nvSpPr>
        <p:spPr bwMode="gray">
          <a:xfrm rot="20423775">
            <a:off x="3150304" y="2588309"/>
            <a:ext cx="506413" cy="576263"/>
          </a:xfrm>
          <a:prstGeom prst="chevron">
            <a:avLst>
              <a:gd name="adj" fmla="val 52514"/>
            </a:avLst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7" name="AutoShape 5">
            <a:extLst>
              <a:ext uri="{FF2B5EF4-FFF2-40B4-BE49-F238E27FC236}">
                <a16:creationId xmlns="" xmlns:a16="http://schemas.microsoft.com/office/drawing/2014/main" id="{78263966-3E7C-49FF-A2D5-AB32975D65BD}"/>
              </a:ext>
            </a:extLst>
          </p:cNvPr>
          <p:cNvSpPr>
            <a:spLocks noChangeArrowheads="1"/>
          </p:cNvSpPr>
          <p:nvPr/>
        </p:nvSpPr>
        <p:spPr bwMode="gray">
          <a:xfrm rot="1813315">
            <a:off x="6635335" y="2578089"/>
            <a:ext cx="506413" cy="576263"/>
          </a:xfrm>
          <a:prstGeom prst="chevron">
            <a:avLst>
              <a:gd name="adj" fmla="val 52514"/>
            </a:avLst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" name="AutoShape 5">
            <a:extLst>
              <a:ext uri="{FF2B5EF4-FFF2-40B4-BE49-F238E27FC236}">
                <a16:creationId xmlns="" xmlns:a16="http://schemas.microsoft.com/office/drawing/2014/main" id="{69E3E71F-6502-4906-A88B-BCDC0A71BDBC}"/>
              </a:ext>
            </a:extLst>
          </p:cNvPr>
          <p:cNvSpPr>
            <a:spLocks noChangeArrowheads="1"/>
          </p:cNvSpPr>
          <p:nvPr/>
        </p:nvSpPr>
        <p:spPr bwMode="gray">
          <a:xfrm rot="10800000">
            <a:off x="5188265" y="5411186"/>
            <a:ext cx="506413" cy="576263"/>
          </a:xfrm>
          <a:prstGeom prst="chevron">
            <a:avLst>
              <a:gd name="adj" fmla="val 52514"/>
            </a:avLst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9" name="AutoShape 5">
            <a:extLst>
              <a:ext uri="{FF2B5EF4-FFF2-40B4-BE49-F238E27FC236}">
                <a16:creationId xmlns="" xmlns:a16="http://schemas.microsoft.com/office/drawing/2014/main" id="{BF435966-4165-40BE-9E5C-E59B9FECD46A}"/>
              </a:ext>
            </a:extLst>
          </p:cNvPr>
          <p:cNvSpPr>
            <a:spLocks noChangeArrowheads="1"/>
          </p:cNvSpPr>
          <p:nvPr/>
        </p:nvSpPr>
        <p:spPr bwMode="gray">
          <a:xfrm rot="7099956">
            <a:off x="7603356" y="4213887"/>
            <a:ext cx="506413" cy="576263"/>
          </a:xfrm>
          <a:prstGeom prst="chevron">
            <a:avLst>
              <a:gd name="adj" fmla="val 52514"/>
            </a:avLst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0" name="AutoShape 5">
            <a:extLst>
              <a:ext uri="{FF2B5EF4-FFF2-40B4-BE49-F238E27FC236}">
                <a16:creationId xmlns="" xmlns:a16="http://schemas.microsoft.com/office/drawing/2014/main" id="{494C4F4E-081A-4A27-A56E-C8E45A9A683A}"/>
              </a:ext>
            </a:extLst>
          </p:cNvPr>
          <p:cNvSpPr>
            <a:spLocks noChangeArrowheads="1"/>
          </p:cNvSpPr>
          <p:nvPr/>
        </p:nvSpPr>
        <p:spPr bwMode="gray">
          <a:xfrm rot="14673450">
            <a:off x="2214588" y="4279000"/>
            <a:ext cx="506413" cy="576263"/>
          </a:xfrm>
          <a:prstGeom prst="chevron">
            <a:avLst>
              <a:gd name="adj" fmla="val 52514"/>
            </a:avLst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33EFB768-CAE4-46AA-8AB6-7E233A6592D2}"/>
              </a:ext>
            </a:extLst>
          </p:cNvPr>
          <p:cNvSpPr txBox="1"/>
          <p:nvPr/>
        </p:nvSpPr>
        <p:spPr>
          <a:xfrm>
            <a:off x="4022954" y="1954927"/>
            <a:ext cx="22162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Представителей управления</a:t>
            </a:r>
            <a:r>
              <a:rPr lang="ru-RU" sz="18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18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(не менее трех специалистов)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DA7B5B25-DE98-4428-B636-24870DB47276}"/>
              </a:ext>
            </a:extLst>
          </p:cNvPr>
          <p:cNvSpPr txBox="1"/>
          <p:nvPr/>
        </p:nvSpPr>
        <p:spPr>
          <a:xfrm>
            <a:off x="7479255" y="2970632"/>
            <a:ext cx="20331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600" dirty="0">
                <a:latin typeface="+mj-lt"/>
                <a:cs typeface="Times New Roman" pitchFamily="18" charset="0"/>
              </a:rPr>
              <a:t>Специалиста ГКУ РХ «Центр занятости населения»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="" xmlns:a16="http://schemas.microsoft.com/office/drawing/2014/main" id="{DFFFEF23-E4A3-4CEF-B1E6-7ED1B6710ADE}"/>
              </a:ext>
            </a:extLst>
          </p:cNvPr>
          <p:cNvSpPr txBox="1"/>
          <p:nvPr/>
        </p:nvSpPr>
        <p:spPr>
          <a:xfrm>
            <a:off x="6334716" y="5160709"/>
            <a:ext cx="18811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latin typeface="+mj-lt"/>
                <a:cs typeface="Times New Roman" pitchFamily="18" charset="0"/>
              </a:rPr>
              <a:t>Представителей органов местного самоуправления </a:t>
            </a:r>
            <a:r>
              <a:rPr lang="ru-RU" sz="1600" i="1" dirty="0">
                <a:latin typeface="+mj-lt"/>
                <a:cs typeface="Times New Roman" pitchFamily="18" charset="0"/>
              </a:rPr>
              <a:t>(по согласованию</a:t>
            </a:r>
            <a:r>
              <a:rPr lang="ru-RU" sz="1600" i="1" dirty="0">
                <a:latin typeface="+mj-lt"/>
              </a:rPr>
              <a:t>)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="" xmlns:a16="http://schemas.microsoft.com/office/drawing/2014/main" id="{9A5426DE-D60B-4616-9DA1-B2844D7623AB}"/>
              </a:ext>
            </a:extLst>
          </p:cNvPr>
          <p:cNvSpPr txBox="1"/>
          <p:nvPr/>
        </p:nvSpPr>
        <p:spPr>
          <a:xfrm>
            <a:off x="2174739" y="5062734"/>
            <a:ext cx="259472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600" dirty="0">
                <a:latin typeface="+mj-lt"/>
                <a:cs typeface="Times New Roman" pitchFamily="18" charset="0"/>
              </a:rPr>
              <a:t>Некоммерческой организации «Фонд развития Республики Хакасия» </a:t>
            </a:r>
          </a:p>
          <a:p>
            <a:pPr lvl="0" algn="ctr"/>
            <a:r>
              <a:rPr lang="ru-RU" sz="1600" i="1" dirty="0">
                <a:latin typeface="+mj-lt"/>
                <a:cs typeface="Times New Roman" pitchFamily="18" charset="0"/>
              </a:rPr>
              <a:t>(по согласованию</a:t>
            </a:r>
            <a:r>
              <a:rPr lang="ru-RU" sz="1600" i="1" dirty="0">
                <a:latin typeface="+mj-lt"/>
              </a:rPr>
              <a:t>)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="" xmlns:a16="http://schemas.microsoft.com/office/drawing/2014/main" id="{4310C8EF-D8B2-40B4-9484-CE7DA725839B}"/>
              </a:ext>
            </a:extLst>
          </p:cNvPr>
          <p:cNvSpPr txBox="1"/>
          <p:nvPr/>
        </p:nvSpPr>
        <p:spPr>
          <a:xfrm>
            <a:off x="893618" y="2832103"/>
            <a:ext cx="184616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600" dirty="0">
                <a:latin typeface="+mj-lt"/>
                <a:cs typeface="Times New Roman" pitchFamily="18" charset="0"/>
              </a:rPr>
              <a:t>Представителей общественных организаций </a:t>
            </a:r>
          </a:p>
          <a:p>
            <a:pPr lvl="0" algn="ctr"/>
            <a:r>
              <a:rPr lang="ru-RU" sz="1600" i="1" dirty="0">
                <a:latin typeface="+mj-lt"/>
                <a:cs typeface="Times New Roman" pitchFamily="18" charset="0"/>
              </a:rPr>
              <a:t>(по согласованию</a:t>
            </a:r>
            <a:r>
              <a:rPr lang="ru-RU" sz="1600" i="1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2635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3">
            <a:extLst>
              <a:ext uri="{FF2B5EF4-FFF2-40B4-BE49-F238E27FC236}">
                <a16:creationId xmlns="" xmlns:a16="http://schemas.microsoft.com/office/drawing/2014/main" id="{05981164-9F19-412E-8590-DFDDCCB2C85F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48872" y="1196752"/>
            <a:ext cx="2853556" cy="4646116"/>
          </a:xfrm>
          <a:prstGeom prst="chevron">
            <a:avLst>
              <a:gd name="adj" fmla="val 10491"/>
            </a:avLst>
          </a:prstGeom>
          <a:gradFill rotWithShape="1">
            <a:gsLst>
              <a:gs pos="0">
                <a:srgbClr val="9933FF"/>
              </a:gs>
              <a:gs pos="50000">
                <a:srgbClr val="C489FF"/>
              </a:gs>
              <a:gs pos="100000">
                <a:srgbClr val="9933FF"/>
              </a:gs>
            </a:gsLst>
            <a:lin ang="270000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-7148"/>
            <a:ext cx="89154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Порядок работы рабочей группы, её состав утверждаются директором управления</a:t>
            </a:r>
          </a:p>
        </p:txBody>
      </p:sp>
      <p:sp>
        <p:nvSpPr>
          <p:cNvPr id="6" name="AutoShape 4">
            <a:extLst>
              <a:ext uri="{FF2B5EF4-FFF2-40B4-BE49-F238E27FC236}">
                <a16:creationId xmlns="" xmlns:a16="http://schemas.microsoft.com/office/drawing/2014/main" id="{18A5B4DC-D456-465A-96E8-3B8985E217A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68890" y="1196752"/>
            <a:ext cx="2851851" cy="4646116"/>
          </a:xfrm>
          <a:prstGeom prst="chevron">
            <a:avLst>
              <a:gd name="adj" fmla="val 12646"/>
            </a:avLst>
          </a:prstGeom>
          <a:gradFill rotWithShape="1">
            <a:gsLst>
              <a:gs pos="0">
                <a:srgbClr val="99A4C7">
                  <a:gamma/>
                  <a:shade val="46275"/>
                  <a:invGamma/>
                </a:srgbClr>
              </a:gs>
              <a:gs pos="50000">
                <a:srgbClr val="99A4C7"/>
              </a:gs>
              <a:gs pos="100000">
                <a:srgbClr val="99A4C7">
                  <a:gamma/>
                  <a:shade val="46275"/>
                  <a:invGamma/>
                </a:srgbClr>
              </a:gs>
            </a:gsLst>
            <a:lin ang="270000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endParaRPr lang="ru-RU" dirty="0"/>
          </a:p>
        </p:txBody>
      </p:sp>
      <p:sp>
        <p:nvSpPr>
          <p:cNvPr id="7" name="AutoShape 5">
            <a:extLst>
              <a:ext uri="{FF2B5EF4-FFF2-40B4-BE49-F238E27FC236}">
                <a16:creationId xmlns="" xmlns:a16="http://schemas.microsoft.com/office/drawing/2014/main" id="{B7E8512F-C994-4F33-86F5-7A05F3ED01DD}"/>
              </a:ext>
            </a:extLst>
          </p:cNvPr>
          <p:cNvSpPr>
            <a:spLocks noChangeArrowheads="1"/>
          </p:cNvSpPr>
          <p:nvPr/>
        </p:nvSpPr>
        <p:spPr bwMode="gray">
          <a:xfrm>
            <a:off x="2337786" y="1196752"/>
            <a:ext cx="2853556" cy="4646116"/>
          </a:xfrm>
          <a:prstGeom prst="chevron">
            <a:avLst>
              <a:gd name="adj" fmla="val 11329"/>
            </a:avLst>
          </a:prstGeom>
          <a:gradFill rotWithShape="1">
            <a:gsLst>
              <a:gs pos="0">
                <a:srgbClr val="8BB7AB">
                  <a:gamma/>
                  <a:shade val="46275"/>
                  <a:invGamma/>
                </a:srgbClr>
              </a:gs>
              <a:gs pos="50000">
                <a:srgbClr val="8BB7AB"/>
              </a:gs>
              <a:gs pos="100000">
                <a:srgbClr val="8BB7AB">
                  <a:gamma/>
                  <a:shade val="46275"/>
                  <a:invGamma/>
                </a:srgbClr>
              </a:gs>
            </a:gsLst>
            <a:lin ang="270000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10" name="AutoShape 16">
            <a:extLst>
              <a:ext uri="{FF2B5EF4-FFF2-40B4-BE49-F238E27FC236}">
                <a16:creationId xmlns="" xmlns:a16="http://schemas.microsoft.com/office/drawing/2014/main" id="{5189DBD4-2014-4447-A050-EFE0B4625805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12" y="1196752"/>
            <a:ext cx="2853556" cy="4646116"/>
          </a:xfrm>
          <a:prstGeom prst="chevron">
            <a:avLst>
              <a:gd name="adj" fmla="val 11412"/>
            </a:avLst>
          </a:prstGeom>
          <a:gradFill rotWithShape="1">
            <a:gsLst>
              <a:gs pos="0">
                <a:srgbClr val="BEAF84">
                  <a:gamma/>
                  <a:shade val="46275"/>
                  <a:invGamma/>
                </a:srgbClr>
              </a:gs>
              <a:gs pos="50000">
                <a:srgbClr val="BEAF84"/>
              </a:gs>
              <a:gs pos="100000">
                <a:srgbClr val="BEAF84">
                  <a:gamma/>
                  <a:shade val="46275"/>
                  <a:invGamma/>
                </a:srgbClr>
              </a:gs>
            </a:gsLst>
            <a:lin ang="270000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DC550AF6-3E8C-4DAB-9D68-14F9113562C2}"/>
              </a:ext>
            </a:extLst>
          </p:cNvPr>
          <p:cNvSpPr txBox="1"/>
          <p:nvPr/>
        </p:nvSpPr>
        <p:spPr>
          <a:xfrm>
            <a:off x="282647" y="1318553"/>
            <a:ext cx="241675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chemeClr val="bg1"/>
                </a:solidFill>
              </a:rPr>
              <a:t>При необходимости на заседание рабочей группы приглашается гражданин, подавший заявление, и члены его семьи. Уведомление о дате, времени месте проведения заседания  производится управлением в письменном виде по месту жительства (месту пребывания) гражданина.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550D042-57DB-4FD6-B87D-864AEF4B4165}"/>
              </a:ext>
            </a:extLst>
          </p:cNvPr>
          <p:cNvSpPr txBox="1"/>
          <p:nvPr/>
        </p:nvSpPr>
        <p:spPr>
          <a:xfrm>
            <a:off x="2946073" y="1811649"/>
            <a:ext cx="216024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chemeClr val="bg1"/>
                </a:solidFill>
              </a:rPr>
              <a:t>Решение рабочей группы о назначении или об  отказе в назначении государственной социальной помощи оформляется протоколом заседания рабочей группы.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2347244-79FB-4B09-B365-B034B3DBCAD8}"/>
              </a:ext>
            </a:extLst>
          </p:cNvPr>
          <p:cNvSpPr txBox="1"/>
          <p:nvPr/>
        </p:nvSpPr>
        <p:spPr>
          <a:xfrm>
            <a:off x="5255346" y="1811649"/>
            <a:ext cx="215367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chemeClr val="bg1"/>
                </a:solidFill>
              </a:rPr>
              <a:t>На основании решения издается приказ управления о назначении и размере государственной социальной помощи (об отказе в назначении государственной социальной помощи).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3F8D30B-5E8B-440F-A63B-403C233CBC82}"/>
              </a:ext>
            </a:extLst>
          </p:cNvPr>
          <p:cNvSpPr txBox="1"/>
          <p:nvPr/>
        </p:nvSpPr>
        <p:spPr>
          <a:xfrm>
            <a:off x="7584745" y="1366587"/>
            <a:ext cx="215367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chemeClr val="bg1"/>
                </a:solidFill>
              </a:rPr>
              <a:t>Размер государственной социальной помощи устанавливается рабочей группой индивидуально в зависимости от причины обращения гражданина и расходов, необходимых на реализацию мероприятий.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9A90EAD-45E8-443E-884D-A7CB4C937D38}"/>
              </a:ext>
            </a:extLst>
          </p:cNvPr>
          <p:cNvSpPr txBox="1"/>
          <p:nvPr/>
        </p:nvSpPr>
        <p:spPr>
          <a:xfrm>
            <a:off x="128464" y="5964669"/>
            <a:ext cx="9753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D86"/>
                </a:solidFill>
              </a:rPr>
              <a:t>Назначение и контроль </a:t>
            </a:r>
            <a:r>
              <a:rPr lang="ru-RU" b="1" i="1" dirty="0">
                <a:solidFill>
                  <a:srgbClr val="002D86"/>
                </a:solidFill>
              </a:rPr>
              <a:t>(ежемесячный)</a:t>
            </a:r>
            <a:r>
              <a:rPr lang="ru-RU" b="1" dirty="0">
                <a:solidFill>
                  <a:srgbClr val="002D86"/>
                </a:solidFill>
              </a:rPr>
              <a:t> государственной социальной помощи осуществляются ГКУ РХ «Управлением социальной поддержки населения города (района)» по месту жительства или по месту пребывания гражданина.</a:t>
            </a:r>
          </a:p>
        </p:txBody>
      </p:sp>
    </p:spTree>
    <p:extLst>
      <p:ext uri="{BB962C8B-B14F-4D97-AF65-F5344CB8AC3E}">
        <p14:creationId xmlns:p14="http://schemas.microsoft.com/office/powerpoint/2010/main" val="3223371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20707</TotalTime>
  <Words>1431</Words>
  <Application>Microsoft Office PowerPoint</Application>
  <PresentationFormat>Лист A4 (210x297 мм)</PresentationFormat>
  <Paragraphs>129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Сроки заключения социального контракта </vt:lpstr>
      <vt:lpstr>Презентация PowerPoint</vt:lpstr>
      <vt:lpstr>В целях определения размера  и назначения государственной  социальной помощи, в управлении создается рабочая группа, состоящая из: </vt:lpstr>
      <vt:lpstr>Порядок работы рабочей группы, её состав утверждаются директором управления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Лахтик</dc:creator>
  <cp:lastModifiedBy>User</cp:lastModifiedBy>
  <cp:revision>666</cp:revision>
  <cp:lastPrinted>2021-02-26T04:11:07Z</cp:lastPrinted>
  <dcterms:created xsi:type="dcterms:W3CDTF">2018-04-27T07:41:22Z</dcterms:created>
  <dcterms:modified xsi:type="dcterms:W3CDTF">2021-02-26T07:21:12Z</dcterms:modified>
</cp:coreProperties>
</file>